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6" r:id="rId3"/>
    <p:sldId id="301" r:id="rId4"/>
    <p:sldId id="302" r:id="rId5"/>
    <p:sldId id="303" r:id="rId6"/>
    <p:sldId id="281" r:id="rId7"/>
    <p:sldId id="280" r:id="rId8"/>
    <p:sldId id="298" r:id="rId9"/>
    <p:sldId id="283" r:id="rId10"/>
    <p:sldId id="258" r:id="rId11"/>
    <p:sldId id="284" r:id="rId12"/>
    <p:sldId id="293" r:id="rId13"/>
    <p:sldId id="259" r:id="rId14"/>
    <p:sldId id="285" r:id="rId15"/>
    <p:sldId id="297" r:id="rId16"/>
    <p:sldId id="261" r:id="rId17"/>
    <p:sldId id="263" r:id="rId18"/>
    <p:sldId id="271" r:id="rId19"/>
    <p:sldId id="266" r:id="rId20"/>
    <p:sldId id="272" r:id="rId21"/>
    <p:sldId id="267" r:id="rId22"/>
    <p:sldId id="270" r:id="rId23"/>
    <p:sldId id="294" r:id="rId24"/>
    <p:sldId id="299" r:id="rId25"/>
    <p:sldId id="30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2AF42-4588-40A2-B172-4A3208722C09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0761F-2B3B-44A2-A55D-504287054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48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35C7D-099A-4B88-B5F7-2C6DF6170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A28178-A121-470A-8EB2-5B5105C82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BEFAA-F588-4297-9980-DC988D7A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F0E92-3470-4B49-A5CE-4FB4965B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173D22-6F8D-4731-8217-A1E8E5FD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3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2F564-7073-4C23-9C90-6079E3DC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5FF529-8729-48D2-9A0F-91AAED74C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7D631-CF5B-4228-9F50-E12CAD499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2703F-E497-4B42-99E2-4C56EC74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0A98E-5F1B-4AD5-90D6-9CD0589D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2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09F32F-2F9B-423A-8C98-ED31B7DDF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029DD7-D15E-42FF-8C3D-A9767B1BF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A0017-48BC-42CC-8C8A-4E4BA2FD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E0F75-3808-40C1-A759-10586F0F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578F2-91B1-4331-9698-F1FB7597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44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A5670-F128-4AC2-A77F-C1783543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E8D5F-AA36-4FFF-9330-1D2CB09E9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1D51C3-48AC-45B2-A185-EC27FCE8B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59EB0F-A45B-49D0-BF70-BD1EBB96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0B201-3BEB-4EFD-88E9-F78E5CD6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45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737D4-71CC-4447-9E87-7F322D77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F86C8-4F4A-471E-B053-09DC97010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1C377-AABE-4A8D-A91E-205366D2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0F42-0C25-49C3-9A04-8C3ECC5D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B7B85-7FAA-4608-8144-8B215CBF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6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F0AFD-676A-4EFE-BCB2-65EA5599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09C49-FA55-4171-9065-D3B51BDE2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5CF00-9046-48D9-9215-E1CE1F047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BF0AD-44F8-4D13-AED0-7816334D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30833-9A6C-42DB-AEE4-776F3A0C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F9872B-CA6C-4714-9A5F-97E2B6FC2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4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E81D4-D841-4A7B-9277-782E033AF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40833-088A-417A-BF3D-2033B474F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96A373-6E48-4DBF-8FD5-D89B4BF1E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5B1235-DAA9-4A76-9A09-B6E4455DB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DB9FB3-EC09-4984-B539-1F850967F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779696-E933-4E0D-88AD-1B9271A0A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CDBC24-87A5-43BB-8B4C-F12950E3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310EE9-000A-42F9-8A90-771ACC47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4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564EC-1C6B-430D-9974-75BB6D5F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6D649B-2C66-43A6-BFCD-DB76A063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CE905-6527-470E-BF4D-E6B04FFB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84E907-212F-4249-9DC6-0476CEF3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7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DD3FA3-CFDB-47BA-A66E-9F45E29CD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E77A82-B0F1-4A3D-9A56-A7C8293B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AD6A90-27FB-4952-A535-E0B50AF4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138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6375B-A028-4734-8BAE-B36BC3AA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3C4F5-0E87-4D9D-B510-E585540B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657E26-200B-4F59-95F5-973BF40DF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A6E64A-287D-4187-9841-6A360E008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C7E386-6059-466B-B29C-44BF8E5A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BD33B3-90FB-4C04-9B45-B32B815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52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6DAF3-78E6-448E-800E-BDC3AAEF6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D9F56E-098D-4C35-A953-BF8D4CD4B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3BE2FF-0795-426C-9817-64E89C74D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E6685-5DF1-4D03-AB61-528A99B5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63BFD2-EB99-4642-A800-5B842BD48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C24A2-D511-46D2-8144-517C6A63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9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96B70F-000B-453A-AEDD-D3B16B1E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7AE5CB-6AD9-4F8B-B2A0-9F97035B2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7B470-0303-4924-86E5-EC78DD2AF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73CF0-D26F-4FBC-A2E5-DE8240D070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9D9E0-3B12-44DA-9880-7E777B2B6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C060F-E7C9-4185-B610-F88210EEE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370C2-8A35-464E-9F8E-0270F3237C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0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F1DEF8C-0AE6-4CFA-9081-8F723E61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9625" cy="6858000"/>
          </a:xfrm>
          <a:prstGeom prst="rect">
            <a:avLst/>
          </a:pr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70EBD69-84D2-4EA6-B8CC-2F657F896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01" y="2289394"/>
            <a:ext cx="1222239" cy="5500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225BF6-0DEB-4C05-BF25-122D6E1F17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9" t="1" r="7256" b="5893"/>
          <a:stretch/>
        </p:blipFill>
        <p:spPr>
          <a:xfrm>
            <a:off x="4945783" y="5818133"/>
            <a:ext cx="2086252" cy="969943"/>
          </a:xfrm>
          <a:prstGeom prst="rect">
            <a:avLst/>
          </a:prstGeom>
        </p:spPr>
      </p:pic>
      <p:sp>
        <p:nvSpPr>
          <p:cNvPr id="10" name="2014성과박스">
            <a:extLst>
              <a:ext uri="{FF2B5EF4-FFF2-40B4-BE49-F238E27FC236}">
                <a16:creationId xmlns:a16="http://schemas.microsoft.com/office/drawing/2014/main" id="{9A484E23-B7F1-4ED8-9217-89BD07375439}"/>
              </a:ext>
            </a:extLst>
          </p:cNvPr>
          <p:cNvSpPr txBox="1"/>
          <p:nvPr/>
        </p:nvSpPr>
        <p:spPr>
          <a:xfrm>
            <a:off x="2855617" y="1613374"/>
            <a:ext cx="7285910" cy="1846659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38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고해상도 위성영상</a:t>
            </a:r>
            <a:r>
              <a:rPr lang="en-US" altLang="ko-KR" sz="30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(Sentinel-2)</a:t>
            </a:r>
            <a:r>
              <a:rPr lang="ko-KR" altLang="en-US" sz="38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과 </a:t>
            </a:r>
            <a:r>
              <a:rPr lang="ko-KR" altLang="en-US" sz="38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머신러닝을</a:t>
            </a:r>
            <a:r>
              <a:rPr lang="ko-KR" altLang="en-US" sz="38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활용한 저수지 </a:t>
            </a:r>
            <a:r>
              <a:rPr lang="ko-KR" altLang="en-US" sz="38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녹조</a:t>
            </a:r>
            <a:r>
              <a:rPr lang="ko-KR" altLang="en-US" sz="38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모니터링 현황 및 향후 계획</a:t>
            </a:r>
            <a:endParaRPr lang="en-US" altLang="ko-KR" sz="38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2014성과박스">
            <a:extLst>
              <a:ext uri="{FF2B5EF4-FFF2-40B4-BE49-F238E27FC236}">
                <a16:creationId xmlns:a16="http://schemas.microsoft.com/office/drawing/2014/main" id="{76B9DAE0-2F80-4E04-B879-76F0E86A8DBC}"/>
              </a:ext>
            </a:extLst>
          </p:cNvPr>
          <p:cNvSpPr txBox="1"/>
          <p:nvPr/>
        </p:nvSpPr>
        <p:spPr>
          <a:xfrm>
            <a:off x="2165034" y="4166809"/>
            <a:ext cx="99618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     K-water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연구원 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AI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연구센터 </a:t>
            </a:r>
            <a:r>
              <a:rPr lang="ko-KR" altLang="en-US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최영돈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책임연구원  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                                     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정지영 책임위원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algn="ctr"/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                                           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김성훈 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AI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연구센터장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          2022. 3. 29</a:t>
            </a:r>
          </a:p>
        </p:txBody>
      </p:sp>
    </p:spTree>
    <p:extLst>
      <p:ext uri="{BB962C8B-B14F-4D97-AF65-F5344CB8AC3E}">
        <p14:creationId xmlns:p14="http://schemas.microsoft.com/office/powerpoint/2010/main" val="2516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7AC388-5AC4-47A6-A45E-2E75B5D55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3"/>
          <a:stretch/>
        </p:blipFill>
        <p:spPr>
          <a:xfrm>
            <a:off x="12485" y="1061782"/>
            <a:ext cx="7464639" cy="55485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353E88-D3BF-407D-80D9-4024F85DD621}"/>
              </a:ext>
            </a:extLst>
          </p:cNvPr>
          <p:cNvSpPr/>
          <p:nvPr/>
        </p:nvSpPr>
        <p:spPr>
          <a:xfrm>
            <a:off x="3685364" y="2638460"/>
            <a:ext cx="3773010" cy="932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7C3CB8-D092-4EC5-A125-84DC8B511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75" b="9341"/>
          <a:stretch/>
        </p:blipFill>
        <p:spPr>
          <a:xfrm>
            <a:off x="7515223" y="1080832"/>
            <a:ext cx="4038021" cy="51700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DEBF07-EF85-433A-B950-410A26BD6906}"/>
              </a:ext>
            </a:extLst>
          </p:cNvPr>
          <p:cNvCxnSpPr>
            <a:cxnSpLocks/>
          </p:cNvCxnSpPr>
          <p:nvPr/>
        </p:nvCxnSpPr>
        <p:spPr>
          <a:xfrm flipV="1">
            <a:off x="7458374" y="2006076"/>
            <a:ext cx="1440658" cy="63238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B8F215-A8FF-409A-AD38-294D2C512403}"/>
              </a:ext>
            </a:extLst>
          </p:cNvPr>
          <p:cNvSpPr/>
          <p:nvPr/>
        </p:nvSpPr>
        <p:spPr>
          <a:xfrm>
            <a:off x="7640599" y="1643572"/>
            <a:ext cx="3334329" cy="3269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8420A-E85A-41EB-ACD1-C84713B096BD}"/>
              </a:ext>
            </a:extLst>
          </p:cNvPr>
          <p:cNvSpPr txBox="1"/>
          <p:nvPr/>
        </p:nvSpPr>
        <p:spPr>
          <a:xfrm>
            <a:off x="10112315" y="3656410"/>
            <a:ext cx="1793933" cy="2364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36000" tIns="18000" rIns="36000" bIns="18000" rtlCol="0">
            <a:noAutofit/>
          </a:bodyPr>
          <a:lstStyle/>
          <a:p>
            <a:pPr algn="ctr"/>
            <a:r>
              <a:rPr lang="en-US" altLang="ko-KR" sz="1300" b="1">
                <a:latin typeface="나눔고딕 ExtraBold" panose="020D0904000000000000" pitchFamily="50" charset="-127"/>
                <a:ea typeface="나눔바른고딕" panose="020B0603020101020101"/>
              </a:rPr>
              <a:t>Data </a:t>
            </a:r>
            <a:r>
              <a:rPr lang="ko-KR" altLang="en-US" sz="1300" b="1" dirty="0">
                <a:latin typeface="나눔고딕 ExtraBold" panose="020D0904000000000000" pitchFamily="50" charset="-127"/>
                <a:ea typeface="나눔바른고딕" panose="020B0603020101020101"/>
              </a:rPr>
              <a:t>공유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D1D8A-D01C-49DC-90D9-458F246E6B1F}"/>
              </a:ext>
            </a:extLst>
          </p:cNvPr>
          <p:cNvSpPr txBox="1"/>
          <p:nvPr/>
        </p:nvSpPr>
        <p:spPr>
          <a:xfrm>
            <a:off x="10112315" y="3983003"/>
            <a:ext cx="1793933" cy="2364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36000" tIns="18000" rIns="36000" bIns="18000" rtlCol="0">
            <a:noAutofit/>
          </a:bodyPr>
          <a:lstStyle/>
          <a:p>
            <a:pPr algn="ctr"/>
            <a:r>
              <a:rPr lang="ko-KR" altLang="en-US" sz="1300" b="1" dirty="0">
                <a:latin typeface="나눔고딕 ExtraBold" panose="020D0904000000000000" pitchFamily="50" charset="-127"/>
                <a:ea typeface="나눔바른고딕" panose="020B0603020101020101"/>
              </a:rPr>
              <a:t>분석 </a:t>
            </a:r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Workflow </a:t>
            </a:r>
            <a:r>
              <a:rPr lang="ko-KR" altLang="en-US" sz="1300" b="1" dirty="0">
                <a:latin typeface="나눔고딕 ExtraBold" panose="020D0904000000000000" pitchFamily="50" charset="-127"/>
                <a:ea typeface="나눔바른고딕" panose="020B0603020101020101"/>
              </a:rPr>
              <a:t>공유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1575E-03AD-431F-8E8D-0A82B7D30C97}"/>
              </a:ext>
            </a:extLst>
          </p:cNvPr>
          <p:cNvSpPr txBox="1"/>
          <p:nvPr/>
        </p:nvSpPr>
        <p:spPr>
          <a:xfrm>
            <a:off x="10112315" y="4267295"/>
            <a:ext cx="1793933" cy="2364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36000" tIns="18000" rIns="36000" bIns="18000" rtlCol="0">
            <a:noAutofit/>
          </a:bodyPr>
          <a:lstStyle/>
          <a:p>
            <a:pPr algn="ctr"/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Source Code </a:t>
            </a:r>
            <a:r>
              <a:rPr lang="ko-KR" altLang="en-US" sz="1300" b="1" dirty="0">
                <a:latin typeface="나눔고딕 ExtraBold" panose="020D0904000000000000" pitchFamily="50" charset="-127"/>
                <a:ea typeface="나눔바른고딕" panose="020B0603020101020101"/>
              </a:rPr>
              <a:t>공유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9DDC7-9291-462F-9316-6A00EC3CE62C}"/>
              </a:ext>
            </a:extLst>
          </p:cNvPr>
          <p:cNvSpPr txBox="1"/>
          <p:nvPr/>
        </p:nvSpPr>
        <p:spPr>
          <a:xfrm>
            <a:off x="10109536" y="4893256"/>
            <a:ext cx="1796713" cy="883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36000" tIns="18000" rIns="36000" bIns="18000" rtlCol="0">
            <a:noAutofit/>
          </a:bodyPr>
          <a:lstStyle/>
          <a:p>
            <a:pPr algn="ctr"/>
            <a:endParaRPr lang="en-US" altLang="ko-KR" sz="1300" b="1" dirty="0">
              <a:latin typeface="나눔고딕 ExtraBold" panose="020D0904000000000000" pitchFamily="50" charset="-127"/>
              <a:ea typeface="나눔바른고딕" panose="020B0603020101020101"/>
            </a:endParaRPr>
          </a:p>
          <a:p>
            <a:pPr algn="ctr"/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Binder</a:t>
            </a:r>
            <a:r>
              <a:rPr lang="ko-KR" altLang="en-US" sz="1300" b="1" dirty="0">
                <a:latin typeface="나눔고딕 ExtraBold" panose="020D0904000000000000" pitchFamily="50" charset="-127"/>
                <a:ea typeface="나눔바른고딕" panose="020B0603020101020101"/>
              </a:rPr>
              <a:t>를 활용한</a:t>
            </a:r>
            <a:endParaRPr lang="en-US" altLang="ko-KR" sz="1300" b="1" dirty="0">
              <a:latin typeface="나눔고딕 ExtraBold" panose="020D0904000000000000" pitchFamily="50" charset="-127"/>
              <a:ea typeface="나눔바른고딕" panose="020B0603020101020101"/>
            </a:endParaRPr>
          </a:p>
          <a:p>
            <a:pPr algn="ctr"/>
            <a:r>
              <a:rPr lang="ko-KR" altLang="en-US" sz="1300" b="1" dirty="0">
                <a:latin typeface="나눔고딕 ExtraBold" panose="020D0904000000000000" pitchFamily="50" charset="-127"/>
                <a:ea typeface="나눔바른고딕" panose="020B0603020101020101"/>
              </a:rPr>
              <a:t>분석환경 공유</a:t>
            </a:r>
            <a:endParaRPr lang="en-US" altLang="ko-KR" sz="1300" b="1" dirty="0">
              <a:latin typeface="나눔고딕 ExtraBold" panose="020D0904000000000000" pitchFamily="50" charset="-127"/>
              <a:ea typeface="나눔바른고딕" panose="020B0603020101020101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684D9D8-360A-43D8-A88C-2F20FFD08C01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86C92-4792-40AA-954A-8C08FC2422B9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5" name="2014성과박스">
            <a:extLst>
              <a:ext uri="{FF2B5EF4-FFF2-40B4-BE49-F238E27FC236}">
                <a16:creationId xmlns:a16="http://schemas.microsoft.com/office/drawing/2014/main" id="{81CC2499-50B8-45E5-AEA4-2DC7C0BC1EED}"/>
              </a:ext>
            </a:extLst>
          </p:cNvPr>
          <p:cNvSpPr txBox="1"/>
          <p:nvPr/>
        </p:nvSpPr>
        <p:spPr>
          <a:xfrm>
            <a:off x="81243" y="15772"/>
            <a:ext cx="72844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2-1. GitHub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 Code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와 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414CB-17B1-4941-86E6-262895F10D9F}"/>
              </a:ext>
            </a:extLst>
          </p:cNvPr>
          <p:cNvSpPr txBox="1"/>
          <p:nvPr/>
        </p:nvSpPr>
        <p:spPr>
          <a:xfrm>
            <a:off x="0" y="600714"/>
            <a:ext cx="382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https://github.com/Kwater-AILab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5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684D9D8-360A-43D8-A88C-2F20FFD08C01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86C92-4792-40AA-954A-8C08FC2422B9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2014성과박스">
            <a:extLst>
              <a:ext uri="{FF2B5EF4-FFF2-40B4-BE49-F238E27FC236}">
                <a16:creationId xmlns:a16="http://schemas.microsoft.com/office/drawing/2014/main" id="{7CA72B2D-9BEC-40ED-97DA-570F857F4888}"/>
              </a:ext>
            </a:extLst>
          </p:cNvPr>
          <p:cNvSpPr txBox="1"/>
          <p:nvPr/>
        </p:nvSpPr>
        <p:spPr>
          <a:xfrm>
            <a:off x="81244" y="15772"/>
            <a:ext cx="80467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2-2. Binder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활용한 온라인 </a:t>
            </a:r>
            <a:r>
              <a:rPr lang="ko-KR" altLang="en-US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머신러닝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분석환경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모서리가 둥근 직사각형 55">
            <a:extLst>
              <a:ext uri="{FF2B5EF4-FFF2-40B4-BE49-F238E27FC236}">
                <a16:creationId xmlns:a16="http://schemas.microsoft.com/office/drawing/2014/main" id="{D0938F8C-99B7-4B92-BF83-E03ED4BE4656}"/>
              </a:ext>
            </a:extLst>
          </p:cNvPr>
          <p:cNvSpPr/>
          <p:nvPr/>
        </p:nvSpPr>
        <p:spPr>
          <a:xfrm>
            <a:off x="303594" y="3184833"/>
            <a:ext cx="11642868" cy="3535280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F7EF5-3866-40EC-B5FF-A1F348D43536}"/>
              </a:ext>
            </a:extLst>
          </p:cNvPr>
          <p:cNvSpPr txBox="1"/>
          <p:nvPr/>
        </p:nvSpPr>
        <p:spPr>
          <a:xfrm>
            <a:off x="443204" y="3338957"/>
            <a:ext cx="10490329" cy="67589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en-US" altLang="ko-KR" sz="1800" dirty="0">
                <a:solidFill>
                  <a:srgbClr val="0070C0"/>
                </a:solidFill>
              </a:rPr>
              <a:t>① Online Repositories, ② Docker, ③ </a:t>
            </a:r>
            <a:r>
              <a:rPr lang="en-US" altLang="ko-KR" sz="1800" dirty="0" err="1">
                <a:solidFill>
                  <a:srgbClr val="0070C0"/>
                </a:solidFill>
              </a:rPr>
              <a:t>JupyterHub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ko-KR" altLang="en-US" sz="1800" dirty="0">
                <a:solidFill>
                  <a:srgbClr val="0070C0"/>
                </a:solidFill>
              </a:rPr>
              <a:t>환경을 연계하여 </a:t>
            </a:r>
            <a:r>
              <a:rPr lang="en-US" altLang="ko-KR" sz="1800" dirty="0">
                <a:solidFill>
                  <a:srgbClr val="0070C0"/>
                </a:solidFill>
              </a:rPr>
              <a:t>Cloud</a:t>
            </a:r>
            <a:r>
              <a:rPr lang="ko-KR" altLang="en-US" sz="1800" dirty="0">
                <a:solidFill>
                  <a:srgbClr val="0070C0"/>
                </a:solidFill>
              </a:rPr>
              <a:t>기반의 무료분석 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    </a:t>
            </a:r>
            <a:r>
              <a:rPr lang="en-US" altLang="ko-KR" sz="1800" dirty="0" err="1">
                <a:solidFill>
                  <a:srgbClr val="0070C0"/>
                </a:solidFill>
              </a:rPr>
              <a:t>Jupyter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ko-KR" altLang="en-US" sz="1800" dirty="0">
                <a:solidFill>
                  <a:srgbClr val="0070C0"/>
                </a:solidFill>
              </a:rPr>
              <a:t>환경제공 플랫폼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90B04A0-548B-44C7-BE20-34EC4B209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9B5C21-0B1B-430F-A04E-F8522CD92155}"/>
              </a:ext>
            </a:extLst>
          </p:cNvPr>
          <p:cNvSpPr txBox="1"/>
          <p:nvPr/>
        </p:nvSpPr>
        <p:spPr>
          <a:xfrm>
            <a:off x="450011" y="4175716"/>
            <a:ext cx="10490329" cy="67589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 - (Online Repositories) Binder</a:t>
            </a:r>
            <a:r>
              <a:rPr lang="ko-KR" altLang="en-US" sz="1800" dirty="0">
                <a:solidFill>
                  <a:srgbClr val="0070C0"/>
                </a:solidFill>
              </a:rPr>
              <a:t>에서는 분석환경 생성 </a:t>
            </a:r>
            <a:r>
              <a:rPr lang="en-US" altLang="ko-KR" sz="1800" dirty="0">
                <a:solidFill>
                  <a:srgbClr val="0070C0"/>
                </a:solidFill>
              </a:rPr>
              <a:t>Configuration </a:t>
            </a:r>
            <a:r>
              <a:rPr lang="ko-KR" altLang="en-US" sz="1800" dirty="0">
                <a:solidFill>
                  <a:srgbClr val="0070C0"/>
                </a:solidFill>
              </a:rPr>
              <a:t>파일의 공유를 위해 </a:t>
            </a:r>
            <a:r>
              <a:rPr lang="en-US" altLang="ko-KR" sz="1800" dirty="0">
                <a:solidFill>
                  <a:srgbClr val="0070C0"/>
                </a:solidFill>
              </a:rPr>
              <a:t>GitHub, </a:t>
            </a:r>
          </a:p>
          <a:p>
            <a:pPr>
              <a:lnSpc>
                <a:spcPct val="11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    </a:t>
            </a:r>
            <a:r>
              <a:rPr lang="en-US" altLang="ko-KR" sz="1800" dirty="0" err="1">
                <a:solidFill>
                  <a:srgbClr val="0070C0"/>
                </a:solidFill>
              </a:rPr>
              <a:t>HydroShare</a:t>
            </a:r>
            <a:r>
              <a:rPr lang="en-US" altLang="ko-KR" sz="1800" dirty="0">
                <a:solidFill>
                  <a:srgbClr val="0070C0"/>
                </a:solidFill>
              </a:rPr>
              <a:t>, Harvard </a:t>
            </a:r>
            <a:r>
              <a:rPr lang="en-US" altLang="ko-KR" sz="1800" dirty="0" err="1">
                <a:solidFill>
                  <a:srgbClr val="0070C0"/>
                </a:solidFill>
              </a:rPr>
              <a:t>Dataverse</a:t>
            </a:r>
            <a:r>
              <a:rPr lang="en-US" altLang="ko-KR" sz="1800" dirty="0">
                <a:solidFill>
                  <a:srgbClr val="0070C0"/>
                </a:solidFill>
              </a:rPr>
              <a:t>, </a:t>
            </a:r>
            <a:r>
              <a:rPr lang="en-US" altLang="ko-KR" sz="1800" dirty="0" err="1">
                <a:solidFill>
                  <a:srgbClr val="0070C0"/>
                </a:solidFill>
              </a:rPr>
              <a:t>FigShare</a:t>
            </a:r>
            <a:r>
              <a:rPr lang="en-US" altLang="ko-KR" sz="1800" dirty="0">
                <a:solidFill>
                  <a:srgbClr val="0070C0"/>
                </a:solidFill>
              </a:rPr>
              <a:t>, </a:t>
            </a:r>
            <a:r>
              <a:rPr lang="en-US" altLang="ko-KR" sz="1800" dirty="0" err="1">
                <a:solidFill>
                  <a:srgbClr val="0070C0"/>
                </a:solidFill>
              </a:rPr>
              <a:t>Zenodo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ko-KR" altLang="en-US" sz="1800" dirty="0">
                <a:solidFill>
                  <a:srgbClr val="0070C0"/>
                </a:solidFill>
              </a:rPr>
              <a:t>등의 온라인 저장소 활용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ABD019-D14D-4EC0-9A4F-52D14447B71B}"/>
              </a:ext>
            </a:extLst>
          </p:cNvPr>
          <p:cNvSpPr txBox="1"/>
          <p:nvPr/>
        </p:nvSpPr>
        <p:spPr>
          <a:xfrm>
            <a:off x="450011" y="5003357"/>
            <a:ext cx="10483522" cy="67589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 - (Docker) repo2Docker</a:t>
            </a:r>
            <a:r>
              <a:rPr lang="ko-KR" altLang="en-US" sz="1800" dirty="0">
                <a:solidFill>
                  <a:srgbClr val="0070C0"/>
                </a:solidFill>
              </a:rPr>
              <a:t> 라이브러리를 통해 온라인 저장소의 </a:t>
            </a:r>
            <a:r>
              <a:rPr lang="en-US" altLang="ko-KR" sz="1800" dirty="0">
                <a:solidFill>
                  <a:srgbClr val="0070C0"/>
                </a:solidFill>
              </a:rPr>
              <a:t>Configuration</a:t>
            </a:r>
            <a:r>
              <a:rPr lang="ko-KR" altLang="en-US" sz="1800" dirty="0">
                <a:solidFill>
                  <a:srgbClr val="0070C0"/>
                </a:solidFill>
              </a:rPr>
              <a:t>파일을 활용하여 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    </a:t>
            </a:r>
            <a:r>
              <a:rPr lang="ko-KR" altLang="en-US" sz="1800" dirty="0">
                <a:solidFill>
                  <a:srgbClr val="0070C0"/>
                </a:solidFill>
              </a:rPr>
              <a:t>분석환경 생성</a:t>
            </a:r>
            <a:r>
              <a:rPr lang="en-US" altLang="ko-KR" sz="18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8B281E-52E8-477C-814D-79D20E584907}"/>
              </a:ext>
            </a:extLst>
          </p:cNvPr>
          <p:cNvSpPr txBox="1"/>
          <p:nvPr/>
        </p:nvSpPr>
        <p:spPr>
          <a:xfrm>
            <a:off x="450011" y="5842439"/>
            <a:ext cx="10483522" cy="67589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 - (</a:t>
            </a:r>
            <a:r>
              <a:rPr lang="en-US" altLang="ko-KR" sz="1800" dirty="0" err="1">
                <a:solidFill>
                  <a:srgbClr val="0070C0"/>
                </a:solidFill>
              </a:rPr>
              <a:t>JupyterHub</a:t>
            </a:r>
            <a:r>
              <a:rPr lang="en-US" altLang="ko-KR" sz="1800" dirty="0">
                <a:solidFill>
                  <a:srgbClr val="0070C0"/>
                </a:solidFill>
              </a:rPr>
              <a:t>) Online Repositories</a:t>
            </a:r>
            <a:r>
              <a:rPr lang="ko-KR" altLang="en-US" sz="1800" dirty="0">
                <a:solidFill>
                  <a:srgbClr val="0070C0"/>
                </a:solidFill>
              </a:rPr>
              <a:t>에 의해 공유된 데이터와 </a:t>
            </a:r>
            <a:r>
              <a:rPr lang="en-US" altLang="ko-KR" sz="1800" dirty="0">
                <a:solidFill>
                  <a:srgbClr val="0070C0"/>
                </a:solidFill>
              </a:rPr>
              <a:t>Docker</a:t>
            </a:r>
            <a:r>
              <a:rPr lang="ko-KR" altLang="en-US" sz="1800" dirty="0">
                <a:solidFill>
                  <a:srgbClr val="0070C0"/>
                </a:solidFill>
              </a:rPr>
              <a:t>를 통해서 개발된 분석환경을 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800" dirty="0">
                <a:solidFill>
                  <a:srgbClr val="0070C0"/>
                </a:solidFill>
              </a:rPr>
              <a:t>    Cloud</a:t>
            </a:r>
            <a:r>
              <a:rPr lang="ko-KR" altLang="en-US" sz="1800" dirty="0">
                <a:solidFill>
                  <a:srgbClr val="0070C0"/>
                </a:solidFill>
              </a:rPr>
              <a:t>기반에서 </a:t>
            </a:r>
            <a:r>
              <a:rPr lang="en-US" altLang="ko-KR" sz="1800" dirty="0" err="1">
                <a:solidFill>
                  <a:srgbClr val="0070C0"/>
                </a:solidFill>
              </a:rPr>
              <a:t>Jupyter</a:t>
            </a:r>
            <a:r>
              <a:rPr lang="ko-KR" altLang="en-US" sz="1800" dirty="0">
                <a:solidFill>
                  <a:srgbClr val="0070C0"/>
                </a:solidFill>
              </a:rPr>
              <a:t>환경을 통한 </a:t>
            </a:r>
            <a:r>
              <a:rPr lang="en-US" altLang="ko-KR" sz="1800" dirty="0">
                <a:solidFill>
                  <a:srgbClr val="0070C0"/>
                </a:solidFill>
              </a:rPr>
              <a:t>User Interface</a:t>
            </a:r>
            <a:r>
              <a:rPr lang="ko-KR" altLang="en-US" sz="1800" dirty="0">
                <a:solidFill>
                  <a:srgbClr val="0070C0"/>
                </a:solidFill>
              </a:rPr>
              <a:t>를 제공</a:t>
            </a:r>
          </a:p>
        </p:txBody>
      </p:sp>
      <p:pic>
        <p:nvPicPr>
          <p:cNvPr id="1029" name="_x735478640" descr="EMB0000107cbee6">
            <a:extLst>
              <a:ext uri="{FF2B5EF4-FFF2-40B4-BE49-F238E27FC236}">
                <a16:creationId xmlns:a16="http://schemas.microsoft.com/office/drawing/2014/main" id="{90112C13-3ACF-4CB4-9EB5-3FA20C4E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/>
          <a:stretch>
            <a:fillRect/>
          </a:stretch>
        </p:blipFill>
        <p:spPr bwMode="auto">
          <a:xfrm>
            <a:off x="1240371" y="808241"/>
            <a:ext cx="9441784" cy="206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6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684D9D8-360A-43D8-A88C-2F20FFD08C01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86C92-4792-40AA-954A-8C08FC2422B9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6" name="2014성과박스">
            <a:extLst>
              <a:ext uri="{FF2B5EF4-FFF2-40B4-BE49-F238E27FC236}">
                <a16:creationId xmlns:a16="http://schemas.microsoft.com/office/drawing/2014/main" id="{7CA72B2D-9BEC-40ED-97DA-570F857F4888}"/>
              </a:ext>
            </a:extLst>
          </p:cNvPr>
          <p:cNvSpPr txBox="1"/>
          <p:nvPr/>
        </p:nvSpPr>
        <p:spPr>
          <a:xfrm>
            <a:off x="81244" y="15772"/>
            <a:ext cx="80467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2-2. Binder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활용한 온라인 </a:t>
            </a:r>
            <a:r>
              <a:rPr lang="ko-KR" altLang="en-US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머신러닝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분석환경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90B04A0-548B-44C7-BE20-34EC4B209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9A3B8E-9825-4728-A902-E469CDD8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28" y="567033"/>
            <a:ext cx="11480800" cy="6209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7851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4A761B-515B-4CE5-882D-46BA9F88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46" y="729778"/>
            <a:ext cx="10597907" cy="58932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A63DB18-B611-4D45-9473-4E233B0822E3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47E10-5017-49BF-8993-CDF7851DA232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2014성과박스">
            <a:extLst>
              <a:ext uri="{FF2B5EF4-FFF2-40B4-BE49-F238E27FC236}">
                <a16:creationId xmlns:a16="http://schemas.microsoft.com/office/drawing/2014/main" id="{C6ACCFFC-8894-4E4B-888F-22A6DDAAC71F}"/>
              </a:ext>
            </a:extLst>
          </p:cNvPr>
          <p:cNvSpPr txBox="1"/>
          <p:nvPr/>
        </p:nvSpPr>
        <p:spPr>
          <a:xfrm>
            <a:off x="81244" y="15772"/>
            <a:ext cx="98438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2-2. Binder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프로젝트 지원 플랫폼기업 및 사용현황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36B01B6-FD66-4F87-8414-F9E7F64BB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0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684D9D8-360A-43D8-A88C-2F20FFD08C01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86C92-4792-40AA-954A-8C08FC2422B9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6" name="2014성과박스">
            <a:extLst>
              <a:ext uri="{FF2B5EF4-FFF2-40B4-BE49-F238E27FC236}">
                <a16:creationId xmlns:a16="http://schemas.microsoft.com/office/drawing/2014/main" id="{7CA72B2D-9BEC-40ED-97DA-570F857F4888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2-3. Python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코드의 표준화 및 </a:t>
            </a:r>
            <a:r>
              <a:rPr lang="en-US" altLang="ko-KR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Jupyter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Notebook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분석절차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6E3E2-F7FF-48C5-AE85-5E8261016E58}"/>
              </a:ext>
            </a:extLst>
          </p:cNvPr>
          <p:cNvSpPr txBox="1"/>
          <p:nvPr/>
        </p:nvSpPr>
        <p:spPr>
          <a:xfrm>
            <a:off x="217318" y="635178"/>
            <a:ext cx="340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[ Python Code</a:t>
            </a:r>
            <a:r>
              <a:rPr lang="ko-KR" altLang="en-US" b="1" dirty="0">
                <a:solidFill>
                  <a:srgbClr val="002060"/>
                </a:solidFill>
              </a:rPr>
              <a:t>의 표준화 이전</a:t>
            </a:r>
            <a:r>
              <a:rPr lang="en-US" altLang="ko-KR" b="1" dirty="0">
                <a:solidFill>
                  <a:srgbClr val="002060"/>
                </a:solidFill>
              </a:rPr>
              <a:t>]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90DB35-B3B9-4B00-A3D1-B6080D0E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8" y="1099760"/>
            <a:ext cx="5307182" cy="56915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1329FA-7A8E-49A8-814A-480E4645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97" y="604481"/>
            <a:ext cx="6312531" cy="62058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208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684D9D8-360A-43D8-A88C-2F20FFD08C01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86C92-4792-40AA-954A-8C08FC2422B9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6" name="2014성과박스">
            <a:extLst>
              <a:ext uri="{FF2B5EF4-FFF2-40B4-BE49-F238E27FC236}">
                <a16:creationId xmlns:a16="http://schemas.microsoft.com/office/drawing/2014/main" id="{7CA72B2D-9BEC-40ED-97DA-570F857F4888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2-3. Python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코드의 표준화 및 </a:t>
            </a:r>
            <a:r>
              <a:rPr lang="en-US" altLang="ko-KR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Jupyter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Notebook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분석절차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67A97-D254-4A11-95F5-CBC2272C9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t="10940" r="6276" b="20209"/>
          <a:stretch/>
        </p:blipFill>
        <p:spPr>
          <a:xfrm>
            <a:off x="2011254" y="999100"/>
            <a:ext cx="10155664" cy="5841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BDE75A-59D4-4BE3-861A-8AE10043EBA7}"/>
              </a:ext>
            </a:extLst>
          </p:cNvPr>
          <p:cNvSpPr txBox="1"/>
          <p:nvPr/>
        </p:nvSpPr>
        <p:spPr>
          <a:xfrm>
            <a:off x="217321" y="2800067"/>
            <a:ext cx="1793933" cy="2364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36000" tIns="18000" rIns="36000" bIns="18000" rtlCol="0">
            <a:noAutofit/>
          </a:bodyPr>
          <a:lstStyle/>
          <a:p>
            <a:pPr algn="ctr"/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Data </a:t>
            </a:r>
            <a:r>
              <a:rPr lang="ko-KR" altLang="en-US" sz="1300" b="1" dirty="0" err="1">
                <a:latin typeface="나눔고딕 ExtraBold" panose="020D0904000000000000" pitchFamily="50" charset="-127"/>
                <a:ea typeface="나눔바른고딕" panose="020B0603020101020101"/>
              </a:rPr>
              <a:t>전처리</a:t>
            </a:r>
            <a:endParaRPr lang="ko-KR" altLang="en-US" sz="1300" b="1" dirty="0">
              <a:latin typeface="나눔고딕 ExtraBold" panose="020D0904000000000000" pitchFamily="50" charset="-127"/>
              <a:ea typeface="나눔바른고딕" panose="020B060302010102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D4AB0-36B6-4864-B47E-16E0352914E9}"/>
              </a:ext>
            </a:extLst>
          </p:cNvPr>
          <p:cNvSpPr txBox="1"/>
          <p:nvPr/>
        </p:nvSpPr>
        <p:spPr>
          <a:xfrm>
            <a:off x="217320" y="3347340"/>
            <a:ext cx="1793933" cy="7674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36000" tIns="18000" rIns="36000" bIns="18000" rtlCol="0" anchor="ctr" anchorCtr="0">
            <a:noAutofit/>
          </a:bodyPr>
          <a:lstStyle/>
          <a:p>
            <a:pPr algn="ctr"/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&lt;</a:t>
            </a:r>
            <a:r>
              <a:rPr lang="ko-KR" altLang="en-US" sz="1300" b="1" dirty="0">
                <a:latin typeface="나눔고딕 ExtraBold" panose="020D0904000000000000" pitchFamily="50" charset="-127"/>
                <a:ea typeface="나눔바른고딕" panose="020B0603020101020101"/>
              </a:rPr>
              <a:t>분석모델</a:t>
            </a:r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&gt;</a:t>
            </a:r>
          </a:p>
          <a:p>
            <a:pPr algn="ctr"/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Random Forest,</a:t>
            </a:r>
          </a:p>
          <a:p>
            <a:pPr algn="ctr"/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Gradient Boosting</a:t>
            </a:r>
          </a:p>
          <a:p>
            <a:pPr algn="ctr"/>
            <a:r>
              <a:rPr lang="en-US" altLang="ko-KR" sz="1300" b="1" dirty="0" err="1">
                <a:latin typeface="나눔고딕 ExtraBold" panose="020D0904000000000000" pitchFamily="50" charset="-127"/>
                <a:ea typeface="나눔바른고딕" panose="020B0603020101020101"/>
              </a:rPr>
              <a:t>XGBoosting</a:t>
            </a:r>
            <a:endParaRPr lang="ko-KR" altLang="en-US" sz="1300" b="1" dirty="0">
              <a:latin typeface="나눔고딕 ExtraBold" panose="020D0904000000000000" pitchFamily="50" charset="-127"/>
              <a:ea typeface="나눔바른고딕" panose="020B060302010102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37105-F289-4E09-AE32-0DBC3C497409}"/>
              </a:ext>
            </a:extLst>
          </p:cNvPr>
          <p:cNvSpPr txBox="1"/>
          <p:nvPr/>
        </p:nvSpPr>
        <p:spPr>
          <a:xfrm>
            <a:off x="217320" y="4326746"/>
            <a:ext cx="1793933" cy="6929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36000" tIns="18000" rIns="36000" bIns="18000" rtlCol="0" anchor="ctr" anchorCtr="0">
            <a:noAutofit/>
          </a:bodyPr>
          <a:lstStyle/>
          <a:p>
            <a:pPr algn="ctr"/>
            <a:r>
              <a:rPr lang="ko-KR" altLang="en-US" sz="1300" b="1" err="1">
                <a:latin typeface="나눔고딕 ExtraBold" panose="020D0904000000000000" pitchFamily="50" charset="-127"/>
                <a:ea typeface="나눔바른고딕" panose="020B0603020101020101"/>
              </a:rPr>
              <a:t>머신러닝</a:t>
            </a:r>
            <a:r>
              <a:rPr lang="ko-KR" altLang="en-US" sz="1300" b="1" dirty="0">
                <a:latin typeface="나눔고딕 ExtraBold" panose="020D0904000000000000" pitchFamily="50" charset="-127"/>
                <a:ea typeface="나눔바른고딕" panose="020B0603020101020101"/>
              </a:rPr>
              <a:t> 시행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01DDE-A757-48F1-B34D-874451427775}"/>
              </a:ext>
            </a:extLst>
          </p:cNvPr>
          <p:cNvSpPr txBox="1"/>
          <p:nvPr/>
        </p:nvSpPr>
        <p:spPr>
          <a:xfrm>
            <a:off x="217319" y="5098578"/>
            <a:ext cx="1793933" cy="3211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36000" tIns="18000" rIns="36000" bIns="18000" rtlCol="0" anchor="ctr" anchorCtr="0">
            <a:noAutofit/>
          </a:bodyPr>
          <a:lstStyle/>
          <a:p>
            <a:pPr algn="ctr"/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Performance Test</a:t>
            </a:r>
            <a:endParaRPr lang="ko-KR" altLang="en-US" sz="1300" b="1" dirty="0">
              <a:latin typeface="나눔고딕 ExtraBold" panose="020D0904000000000000" pitchFamily="50" charset="-127"/>
              <a:ea typeface="나눔바른고딕" panose="020B060302010102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4C415-31E4-45EE-9E0C-07A591FDA338}"/>
              </a:ext>
            </a:extLst>
          </p:cNvPr>
          <p:cNvSpPr txBox="1"/>
          <p:nvPr/>
        </p:nvSpPr>
        <p:spPr>
          <a:xfrm>
            <a:off x="217318" y="6309604"/>
            <a:ext cx="1793933" cy="3211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lIns="36000" tIns="18000" rIns="36000" bIns="18000" rtlCol="0" anchor="ctr" anchorCtr="0">
            <a:noAutofit/>
          </a:bodyPr>
          <a:lstStyle/>
          <a:p>
            <a:pPr algn="ctr"/>
            <a:r>
              <a:rPr lang="en-US" altLang="ko-KR" sz="1300" b="1" dirty="0">
                <a:latin typeface="나눔고딕 ExtraBold" panose="020D0904000000000000" pitchFamily="50" charset="-127"/>
                <a:ea typeface="나눔바른고딕" panose="020B0603020101020101"/>
              </a:rPr>
              <a:t>Visualization</a:t>
            </a:r>
            <a:endParaRPr lang="ko-KR" altLang="en-US" sz="1300" b="1" dirty="0">
              <a:latin typeface="나눔고딕 ExtraBold" panose="020D0904000000000000" pitchFamily="50" charset="-127"/>
              <a:ea typeface="나눔바른고딕" panose="020B060302010102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6E3E2-F7FF-48C5-AE85-5E8261016E58}"/>
              </a:ext>
            </a:extLst>
          </p:cNvPr>
          <p:cNvSpPr txBox="1"/>
          <p:nvPr/>
        </p:nvSpPr>
        <p:spPr>
          <a:xfrm>
            <a:off x="3498191" y="629768"/>
            <a:ext cx="553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[ </a:t>
            </a:r>
            <a:r>
              <a:rPr lang="en-US" altLang="ko-KR" b="1" dirty="0" err="1">
                <a:solidFill>
                  <a:srgbClr val="002060"/>
                </a:solidFill>
              </a:rPr>
              <a:t>algae_monitoring</a:t>
            </a:r>
            <a:r>
              <a:rPr lang="en-US" altLang="ko-KR" b="1" dirty="0">
                <a:solidFill>
                  <a:srgbClr val="002060"/>
                </a:solidFill>
              </a:rPr>
              <a:t> Python </a:t>
            </a:r>
            <a:r>
              <a:rPr lang="ko-KR" altLang="en-US" b="1" dirty="0">
                <a:solidFill>
                  <a:srgbClr val="002060"/>
                </a:solidFill>
              </a:rPr>
              <a:t>라이브러리 구성현황 </a:t>
            </a:r>
            <a:r>
              <a:rPr lang="en-US" altLang="ko-KR" b="1" dirty="0">
                <a:solidFill>
                  <a:srgbClr val="002060"/>
                </a:solidFill>
              </a:rPr>
              <a:t>]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E395B9C-E7B3-4437-AFC8-F45090C1E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" y="967048"/>
            <a:ext cx="9116369" cy="15508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0FEBA73-AC87-4D24-B42F-3063C091E45A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391ED-9972-44D2-881F-99D8F3D5CF12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" name="2014성과박스">
            <a:extLst>
              <a:ext uri="{FF2B5EF4-FFF2-40B4-BE49-F238E27FC236}">
                <a16:creationId xmlns:a16="http://schemas.microsoft.com/office/drawing/2014/main" id="{B5C04F6B-3BF2-4F04-9AE8-43465F78FA3E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2-3. </a:t>
            </a:r>
            <a:r>
              <a:rPr lang="en-US" altLang="ko-KR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Jupyter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Notebook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분석절차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1F36D-1C30-4095-91F9-CB3D2291E72F}"/>
              </a:ext>
            </a:extLst>
          </p:cNvPr>
          <p:cNvSpPr txBox="1"/>
          <p:nvPr/>
        </p:nvSpPr>
        <p:spPr>
          <a:xfrm>
            <a:off x="81244" y="574418"/>
            <a:ext cx="456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① import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 err="1">
                <a:solidFill>
                  <a:srgbClr val="002060"/>
                </a:solidFill>
              </a:rPr>
              <a:t>pyalgae_ai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Python </a:t>
            </a:r>
            <a:r>
              <a:rPr lang="ko-KR" altLang="en-US" b="1" dirty="0">
                <a:solidFill>
                  <a:srgbClr val="002060"/>
                </a:solidFill>
              </a:rPr>
              <a:t>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3B7A1-64E5-40A1-A17A-3124EFE17511}"/>
              </a:ext>
            </a:extLst>
          </p:cNvPr>
          <p:cNvSpPr txBox="1"/>
          <p:nvPr/>
        </p:nvSpPr>
        <p:spPr>
          <a:xfrm>
            <a:off x="161611" y="2549527"/>
            <a:ext cx="10150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② Pandas Python </a:t>
            </a:r>
            <a:r>
              <a:rPr lang="ko-KR" altLang="en-US" b="1" dirty="0">
                <a:solidFill>
                  <a:srgbClr val="002060"/>
                </a:solidFill>
              </a:rPr>
              <a:t>라이브러리를 활용하여 분석자료 확인 및 입력자료 </a:t>
            </a:r>
            <a:r>
              <a:rPr lang="en-US" altLang="ko-KR" b="1" dirty="0">
                <a:solidFill>
                  <a:srgbClr val="002060"/>
                </a:solidFill>
              </a:rPr>
              <a:t>(Sentinel-2 </a:t>
            </a:r>
            <a:r>
              <a:rPr lang="ko-KR" altLang="en-US" b="1" dirty="0">
                <a:solidFill>
                  <a:srgbClr val="002060"/>
                </a:solidFill>
              </a:rPr>
              <a:t>위성자료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와 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    Label</a:t>
            </a:r>
            <a:r>
              <a:rPr lang="ko-KR" altLang="en-US" b="1" dirty="0">
                <a:solidFill>
                  <a:srgbClr val="002060"/>
                </a:solidFill>
              </a:rPr>
              <a:t>자료</a:t>
            </a:r>
            <a:r>
              <a:rPr lang="en-US" altLang="ko-KR" b="1" dirty="0">
                <a:solidFill>
                  <a:srgbClr val="002060"/>
                </a:solidFill>
              </a:rPr>
              <a:t>(algae </a:t>
            </a:r>
            <a:r>
              <a:rPr lang="ko-KR" altLang="en-US" b="1" dirty="0">
                <a:solidFill>
                  <a:srgbClr val="002060"/>
                </a:solidFill>
              </a:rPr>
              <a:t>관측자료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구분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F09F88-FFF0-4F2C-ADF1-775AD0D13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" y="3226374"/>
            <a:ext cx="8970838" cy="36316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381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38A552-1A13-49B7-841C-7DF9299B1E7F}"/>
              </a:ext>
            </a:extLst>
          </p:cNvPr>
          <p:cNvSpPr txBox="1"/>
          <p:nvPr/>
        </p:nvSpPr>
        <p:spPr>
          <a:xfrm>
            <a:off x="81244" y="554762"/>
            <a:ext cx="70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③ </a:t>
            </a:r>
            <a:r>
              <a:rPr lang="ko-KR" altLang="en-US" b="1" dirty="0">
                <a:solidFill>
                  <a:srgbClr val="002060"/>
                </a:solidFill>
              </a:rPr>
              <a:t>위성영상에서 분석할 밴드자료 선택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584E09-71DD-4A25-8CD0-13FE0AD84AE0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517F0-E127-48FD-BDD9-342A2965B3E4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6" name="2014성과박스">
            <a:extLst>
              <a:ext uri="{FF2B5EF4-FFF2-40B4-BE49-F238E27FC236}">
                <a16:creationId xmlns:a16="http://schemas.microsoft.com/office/drawing/2014/main" id="{2A59E06E-046F-45D2-9CA5-2C865F8B319F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2-3. </a:t>
            </a:r>
            <a:r>
              <a:rPr lang="en-US" altLang="ko-KR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Jupyter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Notebook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분석절차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A622B1-BF82-4058-A997-4E5C879D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0" y="1068640"/>
            <a:ext cx="10425063" cy="15012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564407-8C74-4296-A221-E45CBC5DA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0" y="3429000"/>
            <a:ext cx="10447925" cy="32235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186957-8D7A-4134-BF91-88C55E151D35}"/>
              </a:ext>
            </a:extLst>
          </p:cNvPr>
          <p:cNvSpPr txBox="1"/>
          <p:nvPr/>
        </p:nvSpPr>
        <p:spPr>
          <a:xfrm>
            <a:off x="157444" y="2946114"/>
            <a:ext cx="70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en-US" altLang="ko-KR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algae_monitor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이용하여 </a:t>
            </a:r>
            <a:r>
              <a:rPr lang="ko-KR" altLang="en-US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실행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48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ED3EBE-FFE8-4C77-ADF0-C7AAE5BB4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6" y="1169472"/>
            <a:ext cx="10928027" cy="52186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51E5025-29DE-47C9-B5F6-9DC61AC7DCD7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9D157-C209-42D2-9B6D-3F3E51333689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6" name="2014성과박스">
            <a:extLst>
              <a:ext uri="{FF2B5EF4-FFF2-40B4-BE49-F238E27FC236}">
                <a16:creationId xmlns:a16="http://schemas.microsoft.com/office/drawing/2014/main" id="{4B0CEAAA-1C82-4486-9029-EBBEA7466EFC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2-3. </a:t>
            </a:r>
            <a:r>
              <a:rPr lang="en-US" altLang="ko-KR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Jupyter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Notebook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분석절차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2163B-BCDE-4991-A4AF-3B7D8A5FA2A1}"/>
              </a:ext>
            </a:extLst>
          </p:cNvPr>
          <p:cNvSpPr txBox="1"/>
          <p:nvPr/>
        </p:nvSpPr>
        <p:spPr>
          <a:xfrm>
            <a:off x="81244" y="654559"/>
            <a:ext cx="70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분석결과 확인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5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3414426-0369-4E2D-B7A9-CC996C9C2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4" y="1308100"/>
            <a:ext cx="11204271" cy="50482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0DA2F6D-30AB-4A62-A3A4-E3B00A9E2E8B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9A251-58E1-4000-BF7B-E7F03810A4E6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5" name="2014성과박스">
            <a:extLst>
              <a:ext uri="{FF2B5EF4-FFF2-40B4-BE49-F238E27FC236}">
                <a16:creationId xmlns:a16="http://schemas.microsoft.com/office/drawing/2014/main" id="{993B6D22-FB76-46F1-A197-31E3563DBDF4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2-3. </a:t>
            </a:r>
            <a:r>
              <a:rPr lang="en-US" altLang="ko-KR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Jupyter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Notebook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분석절차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FA206-8E30-49C1-8CC1-C8607586F703}"/>
              </a:ext>
            </a:extLst>
          </p:cNvPr>
          <p:cNvSpPr txBox="1"/>
          <p:nvPr/>
        </p:nvSpPr>
        <p:spPr>
          <a:xfrm>
            <a:off x="81244" y="654559"/>
            <a:ext cx="70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결과값에 대한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 Test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F64A51-C1F5-4B48-B2ED-C77DCEF8016F}"/>
              </a:ext>
            </a:extLst>
          </p:cNvPr>
          <p:cNvSpPr/>
          <p:nvPr/>
        </p:nvSpPr>
        <p:spPr>
          <a:xfrm>
            <a:off x="569301" y="4520526"/>
            <a:ext cx="9462465" cy="5930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FA6B1-7207-4078-B724-008DEB525381}"/>
              </a:ext>
            </a:extLst>
          </p:cNvPr>
          <p:cNvSpPr/>
          <p:nvPr/>
        </p:nvSpPr>
        <p:spPr>
          <a:xfrm>
            <a:off x="551544" y="5487774"/>
            <a:ext cx="9462465" cy="59301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81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49F93-31F5-4CAC-9D88-E83803F0445F}"/>
              </a:ext>
            </a:extLst>
          </p:cNvPr>
          <p:cNvSpPr txBox="1"/>
          <p:nvPr/>
        </p:nvSpPr>
        <p:spPr>
          <a:xfrm>
            <a:off x="213045" y="379044"/>
            <a:ext cx="60117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0070C0"/>
                </a:solidFill>
              </a:rPr>
              <a:t>K-water </a:t>
            </a:r>
            <a:r>
              <a:rPr lang="ko-KR" altLang="en-US" sz="2500" b="1" dirty="0">
                <a:solidFill>
                  <a:srgbClr val="0070C0"/>
                </a:solidFill>
              </a:rPr>
              <a:t>연구관리처 </a:t>
            </a:r>
            <a:r>
              <a:rPr lang="en-US" altLang="ko-KR" sz="2500" b="1" dirty="0">
                <a:solidFill>
                  <a:srgbClr val="0070C0"/>
                </a:solidFill>
              </a:rPr>
              <a:t>AI</a:t>
            </a:r>
            <a:r>
              <a:rPr lang="ko-KR" altLang="en-US" sz="2500" b="1" dirty="0">
                <a:solidFill>
                  <a:srgbClr val="0070C0"/>
                </a:solidFill>
              </a:rPr>
              <a:t>연구센터</a:t>
            </a:r>
            <a:r>
              <a:rPr lang="en-US" altLang="ko-KR" sz="2500" b="1" dirty="0">
                <a:solidFill>
                  <a:srgbClr val="0070C0"/>
                </a:solidFill>
              </a:rPr>
              <a:t> GitHub</a:t>
            </a:r>
            <a:endParaRPr lang="ko-KR" altLang="en-US" sz="25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A958BB-AABB-4DA3-A10F-59F69A7B7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045" y="1115328"/>
            <a:ext cx="11836934" cy="52487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3744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5D79BF-3EEE-401C-9720-3973AAD26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9" y="1255199"/>
            <a:ext cx="10867062" cy="45190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B48685-A6D6-4A61-B07E-147F6D4C172D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E2505-0CED-4085-8231-3AAC248F1ABE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6" name="2014성과박스">
            <a:extLst>
              <a:ext uri="{FF2B5EF4-FFF2-40B4-BE49-F238E27FC236}">
                <a16:creationId xmlns:a16="http://schemas.microsoft.com/office/drawing/2014/main" id="{39E72505-534A-475F-AE0A-5B37121BF60E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2-3. </a:t>
            </a:r>
            <a:r>
              <a:rPr lang="en-US" altLang="ko-KR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Jupyter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Notebook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분석절차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34D1-3A39-4F57-953C-C457DAEF1066}"/>
              </a:ext>
            </a:extLst>
          </p:cNvPr>
          <p:cNvSpPr txBox="1"/>
          <p:nvPr/>
        </p:nvSpPr>
        <p:spPr>
          <a:xfrm>
            <a:off x="81244" y="714417"/>
            <a:ext cx="70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튜닝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(RF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모델의 적정 파라미터 세팅을 위한 절차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408D79-D232-485D-83AE-3DBEFCE03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8" y="1196103"/>
            <a:ext cx="10882303" cy="54563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244E75-303C-45AF-BB60-8E41163C680F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2F283-7561-45CB-82CE-10E60C1A54C1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6" name="2014성과박스">
            <a:extLst>
              <a:ext uri="{FF2B5EF4-FFF2-40B4-BE49-F238E27FC236}">
                <a16:creationId xmlns:a16="http://schemas.microsoft.com/office/drawing/2014/main" id="{7699125A-3636-4B18-9ABF-68A88198BE65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2-3. </a:t>
            </a:r>
            <a:r>
              <a:rPr lang="en-US" altLang="ko-KR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Jupyter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Notebook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분석절차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27D25-88CF-4C1A-8579-3C7B77AEE9B4}"/>
              </a:ext>
            </a:extLst>
          </p:cNvPr>
          <p:cNvSpPr txBox="1"/>
          <p:nvPr/>
        </p:nvSpPr>
        <p:spPr>
          <a:xfrm>
            <a:off x="81244" y="654559"/>
            <a:ext cx="70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(Sentinel-2)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결과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녹조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Graph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4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7E4588-393A-406F-AD3E-58BE24A59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4" y="1169472"/>
            <a:ext cx="11136392" cy="41708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3E3379-4E38-47B2-BE22-9A356960835D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9E05-7EE4-4DDD-ACBD-21F97C74CBCD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6" name="2014성과박스">
            <a:extLst>
              <a:ext uri="{FF2B5EF4-FFF2-40B4-BE49-F238E27FC236}">
                <a16:creationId xmlns:a16="http://schemas.microsoft.com/office/drawing/2014/main" id="{79B90F80-CE2D-4871-A0A9-079FD789CBD9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2-3. </a:t>
            </a:r>
            <a:r>
              <a:rPr lang="en-US" altLang="ko-KR" sz="2500" dirty="0" err="1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Jupyter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Notebook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활용한 분석절차 공유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570AD-827D-4E94-94FB-576D6043EE69}"/>
              </a:ext>
            </a:extLst>
          </p:cNvPr>
          <p:cNvSpPr txBox="1"/>
          <p:nvPr/>
        </p:nvSpPr>
        <p:spPr>
          <a:xfrm>
            <a:off x="81244" y="654559"/>
            <a:ext cx="70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⑨ Training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개발된 모델의 저장 및 활용예시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6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3E3379-4E38-47B2-BE22-9A356960835D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09E05-7EE4-4DDD-ACBD-21F97C74CBCD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6" name="2014성과박스">
            <a:extLst>
              <a:ext uri="{FF2B5EF4-FFF2-40B4-BE49-F238E27FC236}">
                <a16:creationId xmlns:a16="http://schemas.microsoft.com/office/drawing/2014/main" id="{79B90F80-CE2D-4871-A0A9-079FD789CBD9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향후 추진계획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C6AC1-3ECB-4E5E-A12E-3F935C806CE7}"/>
              </a:ext>
            </a:extLst>
          </p:cNvPr>
          <p:cNvSpPr txBox="1"/>
          <p:nvPr/>
        </p:nvSpPr>
        <p:spPr>
          <a:xfrm>
            <a:off x="252358" y="975978"/>
            <a:ext cx="819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□ Sentinel-2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자료의 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취득 및 </a:t>
            </a:r>
            <a:r>
              <a:rPr lang="ko-KR" alt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댐별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관측지점자료 취득 코드 개발 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(~’22.4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월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1AA0E-C3C0-4D57-B2C2-3EA37AC298FB}"/>
              </a:ext>
            </a:extLst>
          </p:cNvPr>
          <p:cNvSpPr txBox="1"/>
          <p:nvPr/>
        </p:nvSpPr>
        <p:spPr>
          <a:xfrm>
            <a:off x="252358" y="1637860"/>
            <a:ext cx="591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□ Web App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개발을 통한 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기반 분석환경 제공 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(~’22.4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월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5E6F9-FB26-45FF-92B9-E9D808FD38F1}"/>
              </a:ext>
            </a:extLst>
          </p:cNvPr>
          <p:cNvSpPr txBox="1"/>
          <p:nvPr/>
        </p:nvSpPr>
        <p:spPr>
          <a:xfrm>
            <a:off x="252358" y="2299742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□ </a:t>
            </a:r>
            <a:r>
              <a:rPr lang="ko-KR" alt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타댐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및 보 적용방안  마련 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(’22.5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월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~)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7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8F9FBD-12BA-4B9F-A7E8-CD88FCBA7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52522" r="2405" b="2960"/>
          <a:stretch/>
        </p:blipFill>
        <p:spPr>
          <a:xfrm>
            <a:off x="161926" y="3343276"/>
            <a:ext cx="7504444" cy="3501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02E29-6667-4211-8C33-D081DB5436C4}"/>
              </a:ext>
            </a:extLst>
          </p:cNvPr>
          <p:cNvSpPr txBox="1"/>
          <p:nvPr/>
        </p:nvSpPr>
        <p:spPr>
          <a:xfrm>
            <a:off x="223783" y="652128"/>
            <a:ext cx="290983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일반 직원들이 생각하는 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44D839-FAB1-47A3-89FE-81F34D436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9309" r="2754" b="59043"/>
          <a:stretch/>
        </p:blipFill>
        <p:spPr>
          <a:xfrm>
            <a:off x="194755" y="1038258"/>
            <a:ext cx="6858000" cy="1934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831C0E-713D-4F0D-8653-DFACBDC5021D}"/>
              </a:ext>
            </a:extLst>
          </p:cNvPr>
          <p:cNvSpPr txBox="1"/>
          <p:nvPr/>
        </p:nvSpPr>
        <p:spPr>
          <a:xfrm>
            <a:off x="223783" y="3059778"/>
            <a:ext cx="169796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실제 </a:t>
            </a:r>
            <a:r>
              <a:rPr lang="en-US" altLang="ko-K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ko-KR" alt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적용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59F4E4-4F0D-42DB-8A79-1CD4A668E025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973A0-B646-41C9-A6AE-D918BE203B80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1" name="2014성과박스">
            <a:extLst>
              <a:ext uri="{FF2B5EF4-FFF2-40B4-BE49-F238E27FC236}">
                <a16:creationId xmlns:a16="http://schemas.microsoft.com/office/drawing/2014/main" id="{B23B8CDD-9910-4890-B847-B4FCAEDFAA03}"/>
              </a:ext>
            </a:extLst>
          </p:cNvPr>
          <p:cNvSpPr txBox="1"/>
          <p:nvPr/>
        </p:nvSpPr>
        <p:spPr>
          <a:xfrm>
            <a:off x="81244" y="15772"/>
            <a:ext cx="1119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향후 추진계획 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(AI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센터 추진방향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6AA54-298A-4978-8F3B-C5E90E5B27FA}"/>
              </a:ext>
            </a:extLst>
          </p:cNvPr>
          <p:cNvSpPr txBox="1"/>
          <p:nvPr/>
        </p:nvSpPr>
        <p:spPr>
          <a:xfrm>
            <a:off x="8373768" y="681227"/>
            <a:ext cx="341357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AI</a:t>
            </a:r>
            <a:r>
              <a:rPr lang="ko-KR" altLang="en-US" b="1" dirty="0">
                <a:solidFill>
                  <a:srgbClr val="002060"/>
                </a:solidFill>
              </a:rPr>
              <a:t>연구센터의 향후 방향</a:t>
            </a:r>
          </a:p>
        </p:txBody>
      </p:sp>
      <p:sp>
        <p:nvSpPr>
          <p:cNvPr id="13" name="모서리가 둥근 직사각형 55">
            <a:extLst>
              <a:ext uri="{FF2B5EF4-FFF2-40B4-BE49-F238E27FC236}">
                <a16:creationId xmlns:a16="http://schemas.microsoft.com/office/drawing/2014/main" id="{1C49F069-2CE7-475D-B55D-FC9D7FA46AB4}"/>
              </a:ext>
            </a:extLst>
          </p:cNvPr>
          <p:cNvSpPr/>
          <p:nvPr/>
        </p:nvSpPr>
        <p:spPr>
          <a:xfrm>
            <a:off x="8373768" y="1201163"/>
            <a:ext cx="3413580" cy="1275861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30FFF-C243-4BAD-B8D8-51D307CFE84F}"/>
              </a:ext>
            </a:extLst>
          </p:cNvPr>
          <p:cNvSpPr txBox="1"/>
          <p:nvPr/>
        </p:nvSpPr>
        <p:spPr>
          <a:xfrm>
            <a:off x="8373768" y="1193710"/>
            <a:ext cx="3179477" cy="40671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■ 2021</a:t>
            </a:r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84F91-82DB-46F0-99E7-8D1207CD314B}"/>
              </a:ext>
            </a:extLst>
          </p:cNvPr>
          <p:cNvSpPr txBox="1"/>
          <p:nvPr/>
        </p:nvSpPr>
        <p:spPr>
          <a:xfrm>
            <a:off x="8373768" y="1706193"/>
            <a:ext cx="3116255" cy="6146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AI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연구센터 설립 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(5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월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수자원 및 수도분야 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AI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적용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sp>
        <p:nvSpPr>
          <p:cNvPr id="16" name="모서리가 둥근 직사각형 55">
            <a:extLst>
              <a:ext uri="{FF2B5EF4-FFF2-40B4-BE49-F238E27FC236}">
                <a16:creationId xmlns:a16="http://schemas.microsoft.com/office/drawing/2014/main" id="{54B42FDC-42DB-442D-AA4F-7AD641FA5B11}"/>
              </a:ext>
            </a:extLst>
          </p:cNvPr>
          <p:cNvSpPr/>
          <p:nvPr/>
        </p:nvSpPr>
        <p:spPr>
          <a:xfrm>
            <a:off x="8373768" y="2965464"/>
            <a:ext cx="3413580" cy="1749935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DA9AB-0516-4622-97D4-476F719B5C1D}"/>
              </a:ext>
            </a:extLst>
          </p:cNvPr>
          <p:cNvSpPr txBox="1"/>
          <p:nvPr/>
        </p:nvSpPr>
        <p:spPr>
          <a:xfrm>
            <a:off x="8373768" y="2958011"/>
            <a:ext cx="3179477" cy="40671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■ 2022</a:t>
            </a:r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8234F-B01D-4BDE-B39D-DD7D97DC4F9B}"/>
              </a:ext>
            </a:extLst>
          </p:cNvPr>
          <p:cNvSpPr txBox="1"/>
          <p:nvPr/>
        </p:nvSpPr>
        <p:spPr>
          <a:xfrm>
            <a:off x="8364035" y="3489372"/>
            <a:ext cx="3116255" cy="115634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개발된 코드의 표준화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AI Users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와 소통환경 개발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수자원 및 수도분야 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AI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적용 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  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고도화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sp>
        <p:nvSpPr>
          <p:cNvPr id="19" name="모서리가 둥근 직사각형 55">
            <a:extLst>
              <a:ext uri="{FF2B5EF4-FFF2-40B4-BE49-F238E27FC236}">
                <a16:creationId xmlns:a16="http://schemas.microsoft.com/office/drawing/2014/main" id="{D1408C7D-512D-4C92-89ED-3B802017CCFC}"/>
              </a:ext>
            </a:extLst>
          </p:cNvPr>
          <p:cNvSpPr/>
          <p:nvPr/>
        </p:nvSpPr>
        <p:spPr>
          <a:xfrm>
            <a:off x="8364035" y="5139373"/>
            <a:ext cx="3423313" cy="1547701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29D6B-DCBE-41E9-8012-450535698F73}"/>
              </a:ext>
            </a:extLst>
          </p:cNvPr>
          <p:cNvSpPr txBox="1"/>
          <p:nvPr/>
        </p:nvSpPr>
        <p:spPr>
          <a:xfrm>
            <a:off x="8364035" y="5131920"/>
            <a:ext cx="3179477" cy="40671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■ 2023</a:t>
            </a:r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F2568-F9F6-4EBF-BC68-4DF0DA55F334}"/>
              </a:ext>
            </a:extLst>
          </p:cNvPr>
          <p:cNvSpPr txBox="1"/>
          <p:nvPr/>
        </p:nvSpPr>
        <p:spPr>
          <a:xfrm>
            <a:off x="8364035" y="5600085"/>
            <a:ext cx="3289591" cy="9157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Explainable AI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를 통해 기존 접근방법의 이해기반 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AI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적용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2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* Transparent, Interpretable AI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EEB78CB-AB54-49B0-82EE-96CD0274E079}"/>
              </a:ext>
            </a:extLst>
          </p:cNvPr>
          <p:cNvSpPr/>
          <p:nvPr/>
        </p:nvSpPr>
        <p:spPr>
          <a:xfrm rot="5400000">
            <a:off x="9875480" y="2249246"/>
            <a:ext cx="266700" cy="971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3423AA0-2059-4858-8F24-B62478A9023C}"/>
              </a:ext>
            </a:extLst>
          </p:cNvPr>
          <p:cNvSpPr/>
          <p:nvPr/>
        </p:nvSpPr>
        <p:spPr>
          <a:xfrm rot="5400000">
            <a:off x="9895337" y="4430062"/>
            <a:ext cx="266700" cy="971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4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E8E09-6614-4596-8AAD-60FBC98D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"/>
            <a:ext cx="12192000" cy="68544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564A67-18E8-4CAA-9D72-2E367F3B59FA}"/>
              </a:ext>
            </a:extLst>
          </p:cNvPr>
          <p:cNvSpPr/>
          <p:nvPr/>
        </p:nvSpPr>
        <p:spPr>
          <a:xfrm>
            <a:off x="2617486" y="2296950"/>
            <a:ext cx="72808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n>
                  <a:solidFill>
                    <a:schemeClr val="bg1"/>
                  </a:solidFill>
                </a:ln>
                <a:noFill/>
                <a:latin typeface="Franklin Gothic Medium" panose="020B0603020102020204" pitchFamily="34" charset="0"/>
              </a:rPr>
              <a:t>COMMENTS, QUESTIONS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THANK YOU!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1AD00F-B0C2-419D-A850-491E229C5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9" t="1" r="7256" b="5893"/>
          <a:stretch/>
        </p:blipFill>
        <p:spPr>
          <a:xfrm>
            <a:off x="38100" y="67608"/>
            <a:ext cx="2086252" cy="11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5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5322F6-B247-4863-8542-844ECD2F7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9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DA46B-97E6-47AF-A25B-DAF5A1871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3" y="862528"/>
            <a:ext cx="10436173" cy="53429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2EF843-19AF-450E-9C0A-82F0CD036829}"/>
              </a:ext>
            </a:extLst>
          </p:cNvPr>
          <p:cNvSpPr/>
          <p:nvPr/>
        </p:nvSpPr>
        <p:spPr>
          <a:xfrm>
            <a:off x="1571348" y="4385569"/>
            <a:ext cx="1757778" cy="5149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34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B14750-FFE3-49B6-A3AD-AD21668F1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85" y="0"/>
            <a:ext cx="316523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F6F8AF-2394-48EC-A37B-74191A065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70" y="0"/>
            <a:ext cx="3165231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6B0D20-D1FD-4426-8C4A-6513D75C5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6" y="0"/>
            <a:ext cx="3165231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5767DC-05A8-4B24-97D9-78753D482027}"/>
              </a:ext>
            </a:extLst>
          </p:cNvPr>
          <p:cNvSpPr/>
          <p:nvPr/>
        </p:nvSpPr>
        <p:spPr>
          <a:xfrm>
            <a:off x="10928412" y="2778711"/>
            <a:ext cx="612559" cy="5149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7CAD1C-9049-4DDF-89B3-F0681DA025B3}"/>
              </a:ext>
            </a:extLst>
          </p:cNvPr>
          <p:cNvSpPr/>
          <p:nvPr/>
        </p:nvSpPr>
        <p:spPr>
          <a:xfrm>
            <a:off x="571699" y="685060"/>
            <a:ext cx="2917225" cy="18539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6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37" descr="Network_Background_Dark.png">
            <a:extLst>
              <a:ext uri="{FF2B5EF4-FFF2-40B4-BE49-F238E27FC236}">
                <a16:creationId xmlns:a16="http://schemas.microsoft.com/office/drawing/2014/main" id="{A6CE569E-F009-4B84-80A8-15A046CC15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2014성과박스">
            <a:extLst>
              <a:ext uri="{FF2B5EF4-FFF2-40B4-BE49-F238E27FC236}">
                <a16:creationId xmlns:a16="http://schemas.microsoft.com/office/drawing/2014/main" id="{C3A35ABD-2BAD-4456-880D-B88A64446091}"/>
              </a:ext>
            </a:extLst>
          </p:cNvPr>
          <p:cNvSpPr txBox="1"/>
          <p:nvPr/>
        </p:nvSpPr>
        <p:spPr>
          <a:xfrm>
            <a:off x="473306" y="589646"/>
            <a:ext cx="1495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40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목 차</a:t>
            </a:r>
            <a:endParaRPr lang="en-US" altLang="ko-KR" sz="40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2014성과박스">
            <a:extLst>
              <a:ext uri="{FF2B5EF4-FFF2-40B4-BE49-F238E27FC236}">
                <a16:creationId xmlns:a16="http://schemas.microsoft.com/office/drawing/2014/main" id="{CA41F5A0-A2DC-4B87-96B5-FBECEB8D8221}"/>
              </a:ext>
            </a:extLst>
          </p:cNvPr>
          <p:cNvSpPr txBox="1"/>
          <p:nvPr/>
        </p:nvSpPr>
        <p:spPr>
          <a:xfrm>
            <a:off x="1616306" y="1987076"/>
            <a:ext cx="532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40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 </a:t>
            </a:r>
            <a:r>
              <a:rPr lang="ko-KR" altLang="en-US" sz="40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추진배경 및 현황</a:t>
            </a:r>
            <a:endParaRPr lang="en-US" altLang="ko-KR" sz="40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2014성과박스">
            <a:extLst>
              <a:ext uri="{FF2B5EF4-FFF2-40B4-BE49-F238E27FC236}">
                <a16:creationId xmlns:a16="http://schemas.microsoft.com/office/drawing/2014/main" id="{5C2EADDE-0A0F-4316-8264-598A2D34697D}"/>
              </a:ext>
            </a:extLst>
          </p:cNvPr>
          <p:cNvSpPr txBox="1"/>
          <p:nvPr/>
        </p:nvSpPr>
        <p:spPr>
          <a:xfrm>
            <a:off x="3267306" y="3314085"/>
            <a:ext cx="532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40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2. </a:t>
            </a:r>
            <a:r>
              <a:rPr lang="ko-KR" altLang="en-US" sz="40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주요 개선내용</a:t>
            </a:r>
            <a:endParaRPr lang="en-US" altLang="ko-KR" sz="40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2014성과박스">
            <a:extLst>
              <a:ext uri="{FF2B5EF4-FFF2-40B4-BE49-F238E27FC236}">
                <a16:creationId xmlns:a16="http://schemas.microsoft.com/office/drawing/2014/main" id="{F660AA9B-FA43-4008-BB0B-BFFC7E10A6A5}"/>
              </a:ext>
            </a:extLst>
          </p:cNvPr>
          <p:cNvSpPr txBox="1"/>
          <p:nvPr/>
        </p:nvSpPr>
        <p:spPr>
          <a:xfrm>
            <a:off x="5312006" y="4823105"/>
            <a:ext cx="532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40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ko-KR" altLang="en-US" sz="40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향후 계획</a:t>
            </a:r>
            <a:endParaRPr lang="en-US" altLang="ko-KR" sz="40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71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0FEF0B-2ECD-4B3B-BB37-9E7F0179BC36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BFF07-CA56-4818-9880-AA4B73E05CBB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2014성과박스">
            <a:extLst>
              <a:ext uri="{FF2B5EF4-FFF2-40B4-BE49-F238E27FC236}">
                <a16:creationId xmlns:a16="http://schemas.microsoft.com/office/drawing/2014/main" id="{DC0AB564-7CB9-403E-BD7E-308157896B09}"/>
              </a:ext>
            </a:extLst>
          </p:cNvPr>
          <p:cNvSpPr txBox="1"/>
          <p:nvPr/>
        </p:nvSpPr>
        <p:spPr>
          <a:xfrm>
            <a:off x="81244" y="15772"/>
            <a:ext cx="35763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추진배경 및 현황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모서리가 둥근 직사각형 57">
            <a:extLst>
              <a:ext uri="{FF2B5EF4-FFF2-40B4-BE49-F238E27FC236}">
                <a16:creationId xmlns:a16="http://schemas.microsoft.com/office/drawing/2014/main" id="{68D4F92E-5BA1-4E15-8B14-6A4720624840}"/>
              </a:ext>
            </a:extLst>
          </p:cNvPr>
          <p:cNvSpPr/>
          <p:nvPr/>
        </p:nvSpPr>
        <p:spPr>
          <a:xfrm>
            <a:off x="197418" y="748282"/>
            <a:ext cx="1226284" cy="2093405"/>
          </a:xfrm>
          <a:prstGeom prst="roundRect">
            <a:avLst>
              <a:gd name="adj" fmla="val 9947"/>
            </a:avLst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2014성과박스">
            <a:extLst>
              <a:ext uri="{FF2B5EF4-FFF2-40B4-BE49-F238E27FC236}">
                <a16:creationId xmlns:a16="http://schemas.microsoft.com/office/drawing/2014/main" id="{035D17FC-51A7-4703-B62E-2F510984B433}"/>
              </a:ext>
            </a:extLst>
          </p:cNvPr>
          <p:cNvSpPr txBox="1"/>
          <p:nvPr/>
        </p:nvSpPr>
        <p:spPr>
          <a:xfrm>
            <a:off x="277516" y="1207818"/>
            <a:ext cx="10630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추  진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배  경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모서리가 둥근 직사각형 55">
            <a:extLst>
              <a:ext uri="{FF2B5EF4-FFF2-40B4-BE49-F238E27FC236}">
                <a16:creationId xmlns:a16="http://schemas.microsoft.com/office/drawing/2014/main" id="{E574C4BA-E940-4A0D-8C6F-AAFDB11D6249}"/>
              </a:ext>
            </a:extLst>
          </p:cNvPr>
          <p:cNvSpPr/>
          <p:nvPr/>
        </p:nvSpPr>
        <p:spPr>
          <a:xfrm>
            <a:off x="1586929" y="748282"/>
            <a:ext cx="10244426" cy="2093406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8E520-887E-48FC-87B3-C45CDA8B08F8}"/>
              </a:ext>
            </a:extLst>
          </p:cNvPr>
          <p:cNvSpPr txBox="1"/>
          <p:nvPr/>
        </p:nvSpPr>
        <p:spPr>
          <a:xfrm>
            <a:off x="1586928" y="805978"/>
            <a:ext cx="10244425" cy="199336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기후변화에 따른 기온의 지속적 상승으로 </a:t>
            </a:r>
            <a:r>
              <a:rPr lang="ko-KR" altLang="en-US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녹조의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증식이 증대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endParaRPr lang="en-US" altLang="ko-KR" sz="7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매년 저수지에 발생하는 </a:t>
            </a:r>
            <a:r>
              <a:rPr lang="ko-KR" altLang="en-US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녹조는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시기별 기상여건이나 </a:t>
            </a:r>
            <a:r>
              <a:rPr lang="ko-KR" altLang="en-US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수체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흐름에 따라 발생농도나 위치가 변화됨에 따라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endParaRPr lang="en-US" altLang="ko-KR" sz="7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 </a:t>
            </a:r>
            <a:r>
              <a:rPr lang="ko-KR" altLang="en-US" sz="2000" dirty="0" err="1">
                <a:solidFill>
                  <a:srgbClr val="00B050"/>
                </a:solidFill>
              </a:rPr>
              <a:t>점단위</a:t>
            </a:r>
            <a:r>
              <a:rPr lang="ko-KR" altLang="en-US" sz="2000" dirty="0">
                <a:solidFill>
                  <a:srgbClr val="00B050"/>
                </a:solidFill>
              </a:rPr>
              <a:t> 모니터링에서 광범위하게 발생하는 </a:t>
            </a:r>
            <a:r>
              <a:rPr lang="ko-KR" altLang="en-US" sz="2000" dirty="0" err="1">
                <a:solidFill>
                  <a:srgbClr val="00B050"/>
                </a:solidFill>
              </a:rPr>
              <a:t>녹조를</a:t>
            </a:r>
            <a:r>
              <a:rPr lang="ko-KR" altLang="en-US" sz="2000" dirty="0">
                <a:solidFill>
                  <a:srgbClr val="00B050"/>
                </a:solidFill>
              </a:rPr>
              <a:t> 효율적으로 관리할 수 있는 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B050"/>
                </a:solidFill>
              </a:rPr>
              <a:t>      </a:t>
            </a:r>
            <a:r>
              <a:rPr lang="ko-KR" altLang="en-US" sz="2000" dirty="0">
                <a:solidFill>
                  <a:srgbClr val="00B050"/>
                </a:solidFill>
              </a:rPr>
              <a:t>광역적 모니터링 및 분석체계의 마련이 필요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373E9C7-CE38-4ADB-960F-0A35FF132FE5}"/>
              </a:ext>
            </a:extLst>
          </p:cNvPr>
          <p:cNvSpPr/>
          <p:nvPr/>
        </p:nvSpPr>
        <p:spPr>
          <a:xfrm>
            <a:off x="1844022" y="2162128"/>
            <a:ext cx="216024" cy="15392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모서리가 둥근 직사각형 57">
            <a:extLst>
              <a:ext uri="{FF2B5EF4-FFF2-40B4-BE49-F238E27FC236}">
                <a16:creationId xmlns:a16="http://schemas.microsoft.com/office/drawing/2014/main" id="{216D6E1A-9AC6-45F6-9EB2-A3C0A41B0608}"/>
              </a:ext>
            </a:extLst>
          </p:cNvPr>
          <p:cNvSpPr/>
          <p:nvPr/>
        </p:nvSpPr>
        <p:spPr>
          <a:xfrm>
            <a:off x="197416" y="3020004"/>
            <a:ext cx="1226284" cy="2203593"/>
          </a:xfrm>
          <a:prstGeom prst="roundRect">
            <a:avLst>
              <a:gd name="adj" fmla="val 9947"/>
            </a:avLst>
          </a:prstGeom>
          <a:solidFill>
            <a:srgbClr val="0070C0"/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2014성과박스">
            <a:extLst>
              <a:ext uri="{FF2B5EF4-FFF2-40B4-BE49-F238E27FC236}">
                <a16:creationId xmlns:a16="http://schemas.microsoft.com/office/drawing/2014/main" id="{CDAF4659-660A-4DC2-BAEF-235E001CA9CE}"/>
              </a:ext>
            </a:extLst>
          </p:cNvPr>
          <p:cNvSpPr txBox="1"/>
          <p:nvPr/>
        </p:nvSpPr>
        <p:spPr>
          <a:xfrm>
            <a:off x="277514" y="3683158"/>
            <a:ext cx="10630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ctr"/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  황</a:t>
            </a:r>
            <a:endParaRPr lang="en-US" altLang="ko-KR" sz="2500" dirty="0">
              <a:gradFill>
                <a:gsLst>
                  <a:gs pos="68349">
                    <a:prstClr val="white"/>
                  </a:gs>
                  <a:gs pos="55046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모서리가 둥근 직사각형 55">
            <a:extLst>
              <a:ext uri="{FF2B5EF4-FFF2-40B4-BE49-F238E27FC236}">
                <a16:creationId xmlns:a16="http://schemas.microsoft.com/office/drawing/2014/main" id="{2DFD6980-A3B5-4117-8C8F-0A9929004B95}"/>
              </a:ext>
            </a:extLst>
          </p:cNvPr>
          <p:cNvSpPr/>
          <p:nvPr/>
        </p:nvSpPr>
        <p:spPr>
          <a:xfrm>
            <a:off x="1586927" y="3020002"/>
            <a:ext cx="10244426" cy="2203595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78E13-C9F6-41C7-8556-4265BD93DA40}"/>
              </a:ext>
            </a:extLst>
          </p:cNvPr>
          <p:cNvSpPr txBox="1"/>
          <p:nvPr/>
        </p:nvSpPr>
        <p:spPr>
          <a:xfrm>
            <a:off x="1586926" y="3026965"/>
            <a:ext cx="10244425" cy="216264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이에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K-water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연구원</a:t>
            </a:r>
            <a:r>
              <a:rPr lang="en-US" altLang="ko-KR" sz="16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(</a:t>
            </a:r>
            <a:r>
              <a:rPr lang="ko-KR" altLang="en-US" sz="16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수자원환경연구소</a:t>
            </a:r>
            <a:r>
              <a:rPr lang="en-US" altLang="ko-KR" sz="16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)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에서는 위성영상을 활용한 </a:t>
            </a:r>
            <a:r>
              <a:rPr lang="ko-KR" altLang="en-US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녹조의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광역적 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모니터링을 위해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’20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년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2~9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월까지 </a:t>
            </a:r>
            <a:r>
              <a:rPr lang="ko-KR" altLang="en-US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조류강별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</a:t>
            </a:r>
            <a:r>
              <a:rPr lang="en-US" altLang="ko-KR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Chl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-a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측정 및 측정 자료와의 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연계를 위한 동일시간의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Sentinel-2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자료 조사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endParaRPr lang="en-US" altLang="ko-KR" sz="4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* (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녹조모니터링</a:t>
            </a: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) 2.19: 2,600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건</a:t>
            </a: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, 8.20: 2,634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건</a:t>
            </a: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, 8.25: 2,057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건</a:t>
            </a: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, 9.14: 14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건         총 </a:t>
            </a: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7,291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건</a:t>
            </a:r>
            <a:endParaRPr lang="en-US" altLang="ko-KR" sz="15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</a:t>
            </a: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(Sentinel-2) 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공간해상도 </a:t>
            </a: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10~60m, 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시간해상도 </a:t>
            </a: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5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일주기</a:t>
            </a:r>
            <a:r>
              <a:rPr lang="en-US" altLang="ko-KR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, 13</a:t>
            </a:r>
            <a:r>
              <a:rPr lang="ko-KR" altLang="en-US" sz="15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개 분광특성밴드 제공</a:t>
            </a:r>
            <a:endParaRPr lang="en-US" altLang="ko-KR" sz="15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endParaRPr lang="en-US" altLang="ko-KR" sz="5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endParaRPr lang="en-US" altLang="ko-KR" sz="5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이를 기반으로 위성영상을 활용한 녹조모니터링 알고리즘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개발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(R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이용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)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DC73F7-EA26-4813-8C75-A05C50B07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122667"/>
              </p:ext>
            </p:extLst>
          </p:nvPr>
        </p:nvGraphicFramePr>
        <p:xfrm>
          <a:off x="277514" y="5358271"/>
          <a:ext cx="11553836" cy="1402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50548">
                  <a:extLst>
                    <a:ext uri="{9D8B030D-6E8A-4147-A177-3AD203B41FA5}">
                      <a16:colId xmlns:a16="http://schemas.microsoft.com/office/drawing/2014/main" val="865665963"/>
                    </a:ext>
                  </a:extLst>
                </a:gridCol>
                <a:gridCol w="1650548">
                  <a:extLst>
                    <a:ext uri="{9D8B030D-6E8A-4147-A177-3AD203B41FA5}">
                      <a16:colId xmlns:a16="http://schemas.microsoft.com/office/drawing/2014/main" val="1567695715"/>
                    </a:ext>
                  </a:extLst>
                </a:gridCol>
                <a:gridCol w="1650548">
                  <a:extLst>
                    <a:ext uri="{9D8B030D-6E8A-4147-A177-3AD203B41FA5}">
                      <a16:colId xmlns:a16="http://schemas.microsoft.com/office/drawing/2014/main" val="1966581304"/>
                    </a:ext>
                  </a:extLst>
                </a:gridCol>
                <a:gridCol w="1650548">
                  <a:extLst>
                    <a:ext uri="{9D8B030D-6E8A-4147-A177-3AD203B41FA5}">
                      <a16:colId xmlns:a16="http://schemas.microsoft.com/office/drawing/2014/main" val="3126341326"/>
                    </a:ext>
                  </a:extLst>
                </a:gridCol>
                <a:gridCol w="1650548">
                  <a:extLst>
                    <a:ext uri="{9D8B030D-6E8A-4147-A177-3AD203B41FA5}">
                      <a16:colId xmlns:a16="http://schemas.microsoft.com/office/drawing/2014/main" val="4250162407"/>
                    </a:ext>
                  </a:extLst>
                </a:gridCol>
                <a:gridCol w="1650548">
                  <a:extLst>
                    <a:ext uri="{9D8B030D-6E8A-4147-A177-3AD203B41FA5}">
                      <a16:colId xmlns:a16="http://schemas.microsoft.com/office/drawing/2014/main" val="3943208688"/>
                    </a:ext>
                  </a:extLst>
                </a:gridCol>
                <a:gridCol w="1650548">
                  <a:extLst>
                    <a:ext uri="{9D8B030D-6E8A-4147-A177-3AD203B41FA5}">
                      <a16:colId xmlns:a16="http://schemas.microsoft.com/office/drawing/2014/main" val="2245683336"/>
                    </a:ext>
                  </a:extLst>
                </a:gridCol>
              </a:tblGrid>
              <a:tr h="32839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R2 </a:t>
                      </a:r>
                    </a:p>
                    <a:p>
                      <a:pPr algn="ctr" latinLnBrk="1"/>
                      <a:r>
                        <a:rPr lang="ko-KR" altLang="en-US" sz="1700" dirty="0"/>
                        <a:t>분석결과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다중회귀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의사결정트리</a:t>
                      </a:r>
                      <a:r>
                        <a:rPr lang="en-US" altLang="ko-KR" sz="1700" dirty="0"/>
                        <a:t>(Decision Tree)</a:t>
                      </a:r>
                      <a:endParaRPr lang="ko-KR" altLang="en-US" sz="1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ANN</a:t>
                      </a:r>
                      <a:endParaRPr lang="ko-KR" altLang="en-US" sz="1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74744"/>
                  </a:ext>
                </a:extLst>
              </a:tr>
              <a:tr h="328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남조류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 err="1"/>
                        <a:t>Chl</a:t>
                      </a:r>
                      <a:r>
                        <a:rPr lang="en-US" altLang="ko-KR" sz="1700" dirty="0"/>
                        <a:t>-a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규조류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 err="1"/>
                        <a:t>Chl</a:t>
                      </a:r>
                      <a:r>
                        <a:rPr lang="en-US" altLang="ko-KR" sz="1700" dirty="0"/>
                        <a:t>-a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남조류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 err="1"/>
                        <a:t>Chl</a:t>
                      </a:r>
                      <a:r>
                        <a:rPr lang="en-US" altLang="ko-KR" sz="1700" dirty="0"/>
                        <a:t>-a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err="1"/>
                        <a:t>규조류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 err="1"/>
                        <a:t>Chl</a:t>
                      </a:r>
                      <a:r>
                        <a:rPr lang="en-US" altLang="ko-KR" sz="1700" dirty="0"/>
                        <a:t>-a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err="1"/>
                        <a:t>남조류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 err="1"/>
                        <a:t>Chl</a:t>
                      </a:r>
                      <a:r>
                        <a:rPr lang="en-US" altLang="ko-KR" sz="1700" dirty="0"/>
                        <a:t>-a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 err="1"/>
                        <a:t>규조류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 err="1"/>
                        <a:t>Chl</a:t>
                      </a:r>
                      <a:r>
                        <a:rPr lang="en-US" altLang="ko-KR" sz="1700" dirty="0"/>
                        <a:t>-a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094803"/>
                  </a:ext>
                </a:extLst>
              </a:tr>
              <a:tr h="32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Training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0.63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0.60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0.62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0.78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0.84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0.92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694190"/>
                  </a:ext>
                </a:extLst>
              </a:tr>
              <a:tr h="32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Testing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0.64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0.59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0.62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0.77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0.82</a:t>
                      </a:r>
                      <a:endParaRPr lang="ko-KR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0.90</a:t>
                      </a:r>
                      <a:endParaRPr lang="ko-KR" alt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287521"/>
                  </a:ext>
                </a:extLst>
              </a:tr>
            </a:tbl>
          </a:graphicData>
        </a:graphic>
      </p:graphicFrame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BA55BA9-20BC-4BCD-89D0-A362696FAECC}"/>
              </a:ext>
            </a:extLst>
          </p:cNvPr>
          <p:cNvSpPr/>
          <p:nvPr/>
        </p:nvSpPr>
        <p:spPr>
          <a:xfrm>
            <a:off x="8295622" y="4194128"/>
            <a:ext cx="216024" cy="15392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0FEF0B-2ECD-4B3B-BB37-9E7F0179BC36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BFF07-CA56-4818-9880-AA4B73E05CBB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" name="2014성과박스">
            <a:extLst>
              <a:ext uri="{FF2B5EF4-FFF2-40B4-BE49-F238E27FC236}">
                <a16:creationId xmlns:a16="http://schemas.microsoft.com/office/drawing/2014/main" id="{DC0AB564-7CB9-403E-BD7E-308157896B09}"/>
              </a:ext>
            </a:extLst>
          </p:cNvPr>
          <p:cNvSpPr txBox="1"/>
          <p:nvPr/>
        </p:nvSpPr>
        <p:spPr>
          <a:xfrm>
            <a:off x="81244" y="15772"/>
            <a:ext cx="111582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[AI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연구센터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 AI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알고리즘 적용 개선사항 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(2021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년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sp>
        <p:nvSpPr>
          <p:cNvPr id="12" name="모서리가 둥근 직사각형 55">
            <a:extLst>
              <a:ext uri="{FF2B5EF4-FFF2-40B4-BE49-F238E27FC236}">
                <a16:creationId xmlns:a16="http://schemas.microsoft.com/office/drawing/2014/main" id="{E574C4BA-E940-4A0D-8C6F-AAFDB11D6249}"/>
              </a:ext>
            </a:extLst>
          </p:cNvPr>
          <p:cNvSpPr/>
          <p:nvPr/>
        </p:nvSpPr>
        <p:spPr>
          <a:xfrm>
            <a:off x="296568" y="881291"/>
            <a:ext cx="11679532" cy="1138010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8E520-887E-48FC-87B3-C45CDA8B08F8}"/>
              </a:ext>
            </a:extLst>
          </p:cNvPr>
          <p:cNvSpPr txBox="1"/>
          <p:nvPr/>
        </p:nvSpPr>
        <p:spPr>
          <a:xfrm>
            <a:off x="398168" y="896577"/>
            <a:ext cx="11679532" cy="74071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수자원환경연구소에서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R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로 알고리즘 적용 이후 좀 더 다양한 </a:t>
            </a:r>
            <a:r>
              <a:rPr lang="ko-KR" altLang="en-US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머신러닝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기법의 적용 및 모니터링 성능개선을 위해 수자원환경연구소     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AI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연구센터로 협업 요청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(’21.09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월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)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</a:t>
            </a:r>
            <a:endParaRPr lang="ko-KR" altLang="en-US" sz="2000" dirty="0">
              <a:solidFill>
                <a:srgbClr val="00B050"/>
              </a:solidFill>
            </a:endParaRPr>
          </a:p>
        </p:txBody>
      </p:sp>
      <p:sp>
        <p:nvSpPr>
          <p:cNvPr id="16" name="모서리가 둥근 직사각형 55">
            <a:extLst>
              <a:ext uri="{FF2B5EF4-FFF2-40B4-BE49-F238E27FC236}">
                <a16:creationId xmlns:a16="http://schemas.microsoft.com/office/drawing/2014/main" id="{2DFD6980-A3B5-4117-8C8F-0A9929004B95}"/>
              </a:ext>
            </a:extLst>
          </p:cNvPr>
          <p:cNvSpPr/>
          <p:nvPr/>
        </p:nvSpPr>
        <p:spPr>
          <a:xfrm>
            <a:off x="296568" y="2142740"/>
            <a:ext cx="5180207" cy="2833973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78E13-C9F6-41C7-8556-4265BD93DA40}"/>
              </a:ext>
            </a:extLst>
          </p:cNvPr>
          <p:cNvSpPr txBox="1"/>
          <p:nvPr/>
        </p:nvSpPr>
        <p:spPr>
          <a:xfrm>
            <a:off x="398168" y="1567624"/>
            <a:ext cx="11231580" cy="40671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 </a:t>
            </a:r>
            <a:r>
              <a:rPr lang="en-US" altLang="ko-KR" sz="2000" dirty="0">
                <a:solidFill>
                  <a:srgbClr val="00B050"/>
                </a:solidFill>
              </a:rPr>
              <a:t>Python</a:t>
            </a:r>
            <a:r>
              <a:rPr lang="ko-KR" altLang="en-US" sz="2000" dirty="0">
                <a:solidFill>
                  <a:srgbClr val="00B050"/>
                </a:solidFill>
              </a:rPr>
              <a:t>을 활용 </a:t>
            </a:r>
            <a:r>
              <a:rPr lang="en-US" altLang="ko-KR" sz="2000" dirty="0">
                <a:solidFill>
                  <a:srgbClr val="00B050"/>
                </a:solidFill>
              </a:rPr>
              <a:t>Random Forest, Gradient Boosting</a:t>
            </a:r>
            <a:r>
              <a:rPr lang="ko-KR" altLang="en-US" sz="2000" dirty="0">
                <a:solidFill>
                  <a:srgbClr val="00B050"/>
                </a:solidFill>
              </a:rPr>
              <a:t>과 </a:t>
            </a:r>
            <a:r>
              <a:rPr lang="en-US" altLang="ko-KR" sz="2000" dirty="0" err="1">
                <a:solidFill>
                  <a:srgbClr val="00B050"/>
                </a:solidFill>
              </a:rPr>
              <a:t>XGBoosting</a:t>
            </a:r>
            <a:r>
              <a:rPr lang="en-US" altLang="ko-KR" sz="2000" dirty="0">
                <a:solidFill>
                  <a:srgbClr val="00B050"/>
                </a:solidFill>
              </a:rPr>
              <a:t> </a:t>
            </a:r>
            <a:r>
              <a:rPr lang="ko-KR" altLang="en-US" sz="2000" dirty="0">
                <a:solidFill>
                  <a:srgbClr val="00B050"/>
                </a:solidFill>
              </a:rPr>
              <a:t>알고리즘 개발</a:t>
            </a:r>
            <a:r>
              <a:rPr lang="en-US" altLang="ko-KR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ko-KR" altLang="en-US" sz="2000" dirty="0">
              <a:solidFill>
                <a:srgbClr val="00B050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6E5080E-8396-4795-9786-282D132D8BC5}"/>
              </a:ext>
            </a:extLst>
          </p:cNvPr>
          <p:cNvSpPr/>
          <p:nvPr/>
        </p:nvSpPr>
        <p:spPr>
          <a:xfrm>
            <a:off x="688320" y="1713676"/>
            <a:ext cx="216024" cy="15392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382AA-75B4-47CA-8C0E-E5C4C095FB0E}"/>
              </a:ext>
            </a:extLst>
          </p:cNvPr>
          <p:cNvSpPr txBox="1"/>
          <p:nvPr/>
        </p:nvSpPr>
        <p:spPr>
          <a:xfrm>
            <a:off x="7543800" y="536684"/>
            <a:ext cx="4565650" cy="32470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김성훈 센터장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solidFill>
                  <a:schemeClr val="tx1"/>
                </a:solidFill>
              </a:rPr>
              <a:t>정지영 책임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en-US" sz="1500" dirty="0">
                <a:solidFill>
                  <a:schemeClr val="tx1"/>
                </a:solidFill>
              </a:rPr>
              <a:t>장현준 위촉연구원 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E00A040-4417-4129-B53A-B81C25EC0A31}"/>
              </a:ext>
            </a:extLst>
          </p:cNvPr>
          <p:cNvSpPr/>
          <p:nvPr/>
        </p:nvSpPr>
        <p:spPr>
          <a:xfrm>
            <a:off x="4917422" y="1404174"/>
            <a:ext cx="216024" cy="15392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모서리가 둥근 직사각형 55">
            <a:extLst>
              <a:ext uri="{FF2B5EF4-FFF2-40B4-BE49-F238E27FC236}">
                <a16:creationId xmlns:a16="http://schemas.microsoft.com/office/drawing/2014/main" id="{454DC51D-2851-466A-99F9-1D90DDCDE625}"/>
              </a:ext>
            </a:extLst>
          </p:cNvPr>
          <p:cNvSpPr/>
          <p:nvPr/>
        </p:nvSpPr>
        <p:spPr>
          <a:xfrm>
            <a:off x="271255" y="5045232"/>
            <a:ext cx="5180207" cy="1702701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2" name="모서리가 둥근 직사각형 55">
            <a:extLst>
              <a:ext uri="{FF2B5EF4-FFF2-40B4-BE49-F238E27FC236}">
                <a16:creationId xmlns:a16="http://schemas.microsoft.com/office/drawing/2014/main" id="{767915C8-B3EF-4224-A79A-54F3E13F7AEC}"/>
              </a:ext>
            </a:extLst>
          </p:cNvPr>
          <p:cNvSpPr/>
          <p:nvPr/>
        </p:nvSpPr>
        <p:spPr>
          <a:xfrm>
            <a:off x="8879309" y="2174486"/>
            <a:ext cx="3096791" cy="1858454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F55D2-DC63-46F2-9D01-037D819190C7}"/>
              </a:ext>
            </a:extLst>
          </p:cNvPr>
          <p:cNvSpPr txBox="1"/>
          <p:nvPr/>
        </p:nvSpPr>
        <p:spPr>
          <a:xfrm>
            <a:off x="321237" y="2147012"/>
            <a:ext cx="4990878" cy="40216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■ </a:t>
            </a:r>
            <a:r>
              <a:rPr lang="en-US" altLang="ko-KR" sz="2000" dirty="0">
                <a:solidFill>
                  <a:srgbClr val="002060"/>
                </a:solidFill>
              </a:rPr>
              <a:t>Decision Tree: </a:t>
            </a:r>
            <a:r>
              <a:rPr lang="en-US" altLang="ko-KR" sz="1500" dirty="0">
                <a:solidFill>
                  <a:srgbClr val="002060"/>
                </a:solidFill>
              </a:rPr>
              <a:t>ex) </a:t>
            </a:r>
            <a:r>
              <a:rPr lang="en-US" altLang="ko-KR" sz="1500" dirty="0" err="1">
                <a:solidFill>
                  <a:srgbClr val="002060"/>
                </a:solidFill>
              </a:rPr>
              <a:t>max_depth</a:t>
            </a:r>
            <a:r>
              <a:rPr lang="en-US" altLang="ko-KR" sz="1500" dirty="0">
                <a:solidFill>
                  <a:srgbClr val="002060"/>
                </a:solidFill>
              </a:rPr>
              <a:t>=2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CC4660-0621-4558-AD6B-1AE72DD84802}"/>
              </a:ext>
            </a:extLst>
          </p:cNvPr>
          <p:cNvSpPr txBox="1"/>
          <p:nvPr/>
        </p:nvSpPr>
        <p:spPr>
          <a:xfrm>
            <a:off x="8879309" y="2167033"/>
            <a:ext cx="3179477" cy="40671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■ </a:t>
            </a:r>
            <a:r>
              <a:rPr lang="en-US" altLang="ko-KR" sz="2000" dirty="0" err="1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XGBoosting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82B6EA-A7F7-4304-9E41-161A67940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6" y="2526050"/>
            <a:ext cx="5009110" cy="24252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2B48A30-DFEF-417F-AEA1-ECFB3DA1C783}"/>
              </a:ext>
            </a:extLst>
          </p:cNvPr>
          <p:cNvSpPr txBox="1"/>
          <p:nvPr/>
        </p:nvSpPr>
        <p:spPr>
          <a:xfrm>
            <a:off x="321237" y="5105740"/>
            <a:ext cx="4930254" cy="9495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■ Random Forest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-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여러 개의 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Decision Tree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를 활용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앙상블을 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 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통해서 </a:t>
            </a:r>
            <a:r>
              <a:rPr lang="ko-KR" altLang="en-US" sz="1600" dirty="0" err="1">
                <a:solidFill>
                  <a:srgbClr val="002060"/>
                </a:solidFill>
                <a:ea typeface="나눔고딕 ExtraBold" panose="020D0904000000000000" pitchFamily="50" charset="-127"/>
              </a:rPr>
              <a:t>과접합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방지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1C82C9-B911-49C6-AF2D-2A45BBEE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62" y="6057443"/>
            <a:ext cx="4553184" cy="690490"/>
          </a:xfrm>
          <a:prstGeom prst="rect">
            <a:avLst/>
          </a:prstGeom>
        </p:spPr>
      </p:pic>
      <p:sp>
        <p:nvSpPr>
          <p:cNvPr id="27" name="모서리가 둥근 직사각형 55">
            <a:extLst>
              <a:ext uri="{FF2B5EF4-FFF2-40B4-BE49-F238E27FC236}">
                <a16:creationId xmlns:a16="http://schemas.microsoft.com/office/drawing/2014/main" id="{70B87EFB-6036-4EB6-90E7-4FD0AF879315}"/>
              </a:ext>
            </a:extLst>
          </p:cNvPr>
          <p:cNvSpPr/>
          <p:nvPr/>
        </p:nvSpPr>
        <p:spPr>
          <a:xfrm>
            <a:off x="5555833" y="2144435"/>
            <a:ext cx="3249500" cy="4603498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9C70D-86A0-4AE5-9217-4B45A809B2BA}"/>
              </a:ext>
            </a:extLst>
          </p:cNvPr>
          <p:cNvSpPr txBox="1"/>
          <p:nvPr/>
        </p:nvSpPr>
        <p:spPr>
          <a:xfrm>
            <a:off x="5581146" y="2167033"/>
            <a:ext cx="2980469" cy="40671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■ Gradient Boosting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E53E111-3ED7-4DA4-B0A5-389577637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25"/>
          <a:stretch/>
        </p:blipFill>
        <p:spPr>
          <a:xfrm>
            <a:off x="5993413" y="3881882"/>
            <a:ext cx="1615250" cy="6904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520C63-68B6-4FB8-A103-A83242437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25"/>
          <a:stretch/>
        </p:blipFill>
        <p:spPr>
          <a:xfrm>
            <a:off x="5993833" y="4918913"/>
            <a:ext cx="1615250" cy="6904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A2C0308-DF41-4AF9-8186-A0ABE8C1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25"/>
          <a:stretch/>
        </p:blipFill>
        <p:spPr>
          <a:xfrm>
            <a:off x="5993833" y="5966030"/>
            <a:ext cx="1615250" cy="69049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CCE5FEF-CE23-4DAE-8B8F-9F629FEB0617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6801038" y="4572372"/>
            <a:ext cx="420" cy="34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B8EA6B-8BE8-45D7-A221-CC1B15375F55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6801458" y="5609403"/>
            <a:ext cx="0" cy="35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0A8626-71F3-418D-8853-6FD0A59D398C}"/>
              </a:ext>
            </a:extLst>
          </p:cNvPr>
          <p:cNvSpPr txBox="1"/>
          <p:nvPr/>
        </p:nvSpPr>
        <p:spPr>
          <a:xfrm>
            <a:off x="5629809" y="2561672"/>
            <a:ext cx="3116255" cy="115268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이전 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Decision Tree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가 만든 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  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잔여오차를 다음 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Decision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   Tree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에서 입력자료로 이용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-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수직적 트리로 앙상블 예측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016ED3-34FF-4340-8D7B-DB3E2BB35DC1}"/>
              </a:ext>
            </a:extLst>
          </p:cNvPr>
          <p:cNvSpPr txBox="1"/>
          <p:nvPr/>
        </p:nvSpPr>
        <p:spPr>
          <a:xfrm>
            <a:off x="3485225" y="2569651"/>
            <a:ext cx="1315375" cy="34015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</a:rPr>
              <a:t>Root Node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2A8-0283-464F-86B2-56C8F3FBA5B4}"/>
              </a:ext>
            </a:extLst>
          </p:cNvPr>
          <p:cNvSpPr txBox="1"/>
          <p:nvPr/>
        </p:nvSpPr>
        <p:spPr>
          <a:xfrm>
            <a:off x="456215" y="3596727"/>
            <a:ext cx="1315375" cy="34015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</a:rPr>
              <a:t>Leaf Node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D6833A-A4DD-4B80-87CB-AE67CC9CB67E}"/>
              </a:ext>
            </a:extLst>
          </p:cNvPr>
          <p:cNvSpPr txBox="1"/>
          <p:nvPr/>
        </p:nvSpPr>
        <p:spPr>
          <a:xfrm>
            <a:off x="4303619" y="3835183"/>
            <a:ext cx="1315375" cy="61100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</a:rPr>
              <a:t>Terminal Node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CA130C-34B1-4724-B35D-308DB86C9DDA}"/>
              </a:ext>
            </a:extLst>
          </p:cNvPr>
          <p:cNvSpPr txBox="1"/>
          <p:nvPr/>
        </p:nvSpPr>
        <p:spPr>
          <a:xfrm>
            <a:off x="7620603" y="3997672"/>
            <a:ext cx="584804" cy="34015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</a:rPr>
              <a:t>x, 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F28542-306B-4853-8C40-2E87ADEBE493}"/>
              </a:ext>
            </a:extLst>
          </p:cNvPr>
          <p:cNvSpPr txBox="1"/>
          <p:nvPr/>
        </p:nvSpPr>
        <p:spPr>
          <a:xfrm>
            <a:off x="6864199" y="4540082"/>
            <a:ext cx="2045084" cy="34015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</a:rPr>
              <a:t>x, y1=y-predict1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6B4D5F-99D6-4635-A8B2-7B7EA9B92B07}"/>
              </a:ext>
            </a:extLst>
          </p:cNvPr>
          <p:cNvSpPr txBox="1"/>
          <p:nvPr/>
        </p:nvSpPr>
        <p:spPr>
          <a:xfrm>
            <a:off x="6864199" y="5593657"/>
            <a:ext cx="2045084" cy="34015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</a:rPr>
              <a:t>x, y2=y1-predict2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9AE50C-D588-4D3A-8F30-152CE580EA6B}"/>
              </a:ext>
            </a:extLst>
          </p:cNvPr>
          <p:cNvSpPr txBox="1"/>
          <p:nvPr/>
        </p:nvSpPr>
        <p:spPr>
          <a:xfrm>
            <a:off x="8869576" y="2564799"/>
            <a:ext cx="3116255" cy="14235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Gradient Boosting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의 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  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속도 향상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Gradient Boosting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의 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   </a:t>
            </a:r>
            <a:r>
              <a:rPr lang="ko-KR" altLang="en-US" sz="1600" dirty="0" err="1">
                <a:solidFill>
                  <a:srgbClr val="002060"/>
                </a:solidFill>
                <a:ea typeface="나눔고딕 ExtraBold" panose="020D0904000000000000" pitchFamily="50" charset="-127"/>
              </a:rPr>
              <a:t>과접합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방지를</a:t>
            </a: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위해</a:t>
            </a:r>
            <a:endParaRPr lang="en-US" altLang="ko-KR" sz="1600" dirty="0">
              <a:solidFill>
                <a:srgbClr val="002060"/>
              </a:solidFill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    </a:t>
            </a:r>
            <a:r>
              <a:rPr lang="ko-KR" altLang="en-US" sz="1600" dirty="0">
                <a:solidFill>
                  <a:srgbClr val="002060"/>
                </a:solidFill>
                <a:ea typeface="나눔고딕 ExtraBold" panose="020D0904000000000000" pitchFamily="50" charset="-127"/>
              </a:rPr>
              <a:t>개발된 방법</a:t>
            </a:r>
            <a:endParaRPr lang="en-US" altLang="ko-KR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 animBg="1"/>
      <p:bldP spid="14" grpId="0"/>
      <p:bldP spid="24" grpId="0"/>
      <p:bldP spid="26" grpId="0"/>
      <p:bldP spid="27" grpId="0" animBg="1"/>
      <p:bldP spid="23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0FEF0B-2ECD-4B3B-BB37-9E7F0179BC36}"/>
              </a:ext>
            </a:extLst>
          </p:cNvPr>
          <p:cNvSpPr txBox="1">
            <a:spLocks/>
          </p:cNvSpPr>
          <p:nvPr/>
        </p:nvSpPr>
        <p:spPr>
          <a:xfrm>
            <a:off x="228" y="-1469"/>
            <a:ext cx="12191770" cy="5104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>
              <a:solidFill>
                <a:schemeClr val="accent4">
                  <a:lumMod val="60000"/>
                  <a:lumOff val="40000"/>
                </a:schemeClr>
              </a:solidFill>
              <a:latin typeface="Franklin Gothic Medium" panose="020B0603020102020204" pitchFamily="34" charset="0"/>
              <a:ea typeface="LG Smart UI Bold" panose="020B08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BFF07-CA56-4818-9880-AA4B73E05CBB}"/>
              </a:ext>
            </a:extLst>
          </p:cNvPr>
          <p:cNvSpPr txBox="1"/>
          <p:nvPr/>
        </p:nvSpPr>
        <p:spPr>
          <a:xfrm>
            <a:off x="11553245" y="16928"/>
            <a:ext cx="6136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2014성과박스">
            <a:extLst>
              <a:ext uri="{FF2B5EF4-FFF2-40B4-BE49-F238E27FC236}">
                <a16:creationId xmlns:a16="http://schemas.microsoft.com/office/drawing/2014/main" id="{DC0AB564-7CB9-403E-BD7E-308157896B09}"/>
              </a:ext>
            </a:extLst>
          </p:cNvPr>
          <p:cNvSpPr txBox="1"/>
          <p:nvPr/>
        </p:nvSpPr>
        <p:spPr>
          <a:xfrm>
            <a:off x="81244" y="15772"/>
            <a:ext cx="6107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gradFill>
                  <a:gsLst>
                    <a:gs pos="97006">
                      <a:schemeClr val="bg1"/>
                    </a:gs>
                    <a:gs pos="86228">
                      <a:schemeClr val="bg1"/>
                    </a:gs>
                  </a:gsLst>
                  <a:lin ang="5400000" scaled="0"/>
                </a:gradFill>
                <a:effectLst>
                  <a:outerShdw blurRad="241300" dist="63500" dir="2700000" algn="tl" rotWithShape="0">
                    <a:srgbClr val="0F1517"/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2. AI 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알고리즘 적용 개선사항 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(2022</a:t>
            </a:r>
            <a:r>
              <a:rPr lang="ko-KR" altLang="en-US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년</a:t>
            </a:r>
            <a:r>
              <a:rPr lang="en-US" altLang="ko-KR" sz="2500" dirty="0">
                <a:gradFill>
                  <a:gsLst>
                    <a:gs pos="68349">
                      <a:prstClr val="white"/>
                    </a:gs>
                    <a:gs pos="55046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CA93D9-8371-4F59-8230-086931B4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3" y="631154"/>
            <a:ext cx="6256309" cy="5972846"/>
          </a:xfrm>
          <a:prstGeom prst="rect">
            <a:avLst/>
          </a:prstGeom>
        </p:spPr>
      </p:pic>
      <p:sp>
        <p:nvSpPr>
          <p:cNvPr id="23" name="모서리가 둥근 직사각형 55">
            <a:extLst>
              <a:ext uri="{FF2B5EF4-FFF2-40B4-BE49-F238E27FC236}">
                <a16:creationId xmlns:a16="http://schemas.microsoft.com/office/drawing/2014/main" id="{45B1F8EB-55AC-4D77-A7CF-4D316CCF925B}"/>
              </a:ext>
            </a:extLst>
          </p:cNvPr>
          <p:cNvSpPr/>
          <p:nvPr/>
        </p:nvSpPr>
        <p:spPr>
          <a:xfrm>
            <a:off x="6438900" y="631154"/>
            <a:ext cx="5671857" cy="5972846"/>
          </a:xfrm>
          <a:prstGeom prst="roundRect">
            <a:avLst>
              <a:gd name="adj" fmla="val 402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F0E86-592D-466D-84FD-B8265BB9D5D9}"/>
              </a:ext>
            </a:extLst>
          </p:cNvPr>
          <p:cNvSpPr txBox="1"/>
          <p:nvPr/>
        </p:nvSpPr>
        <p:spPr>
          <a:xfrm>
            <a:off x="6462265" y="898463"/>
            <a:ext cx="5648492" cy="141782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>
                <a:solidFill>
                  <a:srgbClr val="002060"/>
                </a:solidFill>
              </a:rPr>
              <a:t>Online Repository (</a:t>
            </a:r>
            <a:r>
              <a:rPr lang="ko-KR" altLang="en-US" sz="2000" dirty="0">
                <a:solidFill>
                  <a:srgbClr val="002060"/>
                </a:solidFill>
              </a:rPr>
              <a:t>온라인</a:t>
            </a:r>
            <a:r>
              <a:rPr lang="en-US" altLang="ko-KR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저장소</a:t>
            </a:r>
            <a:r>
              <a:rPr lang="en-US" altLang="ko-KR" sz="2000" dirty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- GitHub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을 활용한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AI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개발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Source Code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공유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-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저용량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Data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의 경우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GitHub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공유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(2GB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제한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-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대용량의 별도의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Online Repository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에 저장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</a:t>
            </a:r>
            <a:endParaRPr lang="ko-KR" altLang="en-US" sz="20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9E64D-FC7B-459C-AA0D-5978AE92EB76}"/>
              </a:ext>
            </a:extLst>
          </p:cNvPr>
          <p:cNvSpPr txBox="1"/>
          <p:nvPr/>
        </p:nvSpPr>
        <p:spPr>
          <a:xfrm>
            <a:off x="6461276" y="2579166"/>
            <a:ext cx="5648492" cy="10792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>
                <a:solidFill>
                  <a:srgbClr val="002060"/>
                </a:solidFill>
              </a:rPr>
              <a:t>Computational Environment (</a:t>
            </a:r>
            <a:r>
              <a:rPr lang="ko-KR" altLang="en-US" sz="2000" dirty="0">
                <a:solidFill>
                  <a:srgbClr val="002060"/>
                </a:solidFill>
              </a:rPr>
              <a:t>분석환경</a:t>
            </a:r>
            <a:r>
              <a:rPr lang="en-US" altLang="ko-KR" sz="2000" dirty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- Binder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와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GitHub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을 연계한 </a:t>
            </a:r>
            <a:r>
              <a:rPr lang="en-US" altLang="ko-KR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JupyterHub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기반의 분석환경 공유</a:t>
            </a:r>
            <a:endParaRPr lang="ko-KR" altLang="en-US" sz="20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C3651-485B-491A-A401-63A8FF92310F}"/>
              </a:ext>
            </a:extLst>
          </p:cNvPr>
          <p:cNvSpPr txBox="1"/>
          <p:nvPr/>
        </p:nvSpPr>
        <p:spPr>
          <a:xfrm>
            <a:off x="6449313" y="3970140"/>
            <a:ext cx="5648492" cy="243348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buNone/>
              <a:defRPr kumimoji="1" sz="1200" b="1" spc="0">
                <a:ln>
                  <a:noFill/>
                </a:ln>
                <a:gradFill>
                  <a:gsLst>
                    <a:gs pos="58716">
                      <a:schemeClr val="accent5">
                        <a:lumMod val="75000"/>
                      </a:schemeClr>
                    </a:gs>
                    <a:gs pos="36000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  <a:effectLst>
                  <a:glow rad="127000">
                    <a:schemeClr val="bg1"/>
                  </a:glo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>
                <a:solidFill>
                  <a:srgbClr val="002060"/>
                </a:solidFill>
              </a:rPr>
              <a:t>Model API</a:t>
            </a:r>
            <a:r>
              <a:rPr lang="ko-KR" altLang="en-US" sz="2000" dirty="0">
                <a:solidFill>
                  <a:srgbClr val="002060"/>
                </a:solidFill>
              </a:rPr>
              <a:t>와</a:t>
            </a:r>
            <a:r>
              <a:rPr lang="en-US" altLang="ko-KR" sz="2000" dirty="0">
                <a:solidFill>
                  <a:srgbClr val="002060"/>
                </a:solidFill>
              </a:rPr>
              <a:t> Workflow </a:t>
            </a: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- (API) </a:t>
            </a:r>
            <a:r>
              <a:rPr lang="en-US" altLang="ko-KR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algae_monitoring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</a:t>
            </a:r>
            <a:r>
              <a:rPr lang="ko-KR" altLang="en-US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파이썬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라이브러리 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       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개발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- (Workflow) </a:t>
            </a:r>
            <a:r>
              <a:rPr lang="en-US" altLang="ko-KR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Jupyter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notebook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을 이용</a:t>
            </a: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프로세스에 따른 설명과 코드를 같이 공유함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으로써 누구나 위성영상을 활용한 </a:t>
            </a:r>
            <a:r>
              <a:rPr lang="ko-KR" altLang="en-US" sz="2000" dirty="0" err="1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녹조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</a:t>
            </a:r>
            <a:endParaRPr lang="en-US" altLang="ko-KR" sz="2000" dirty="0">
              <a:gradFill>
                <a:gsLst>
                  <a:gs pos="96330">
                    <a:schemeClr val="accent5">
                      <a:lumMod val="75000"/>
                    </a:schemeClr>
                  </a:gs>
                  <a:gs pos="87615">
                    <a:schemeClr val="accent5">
                      <a:lumMod val="75000"/>
                    </a:schemeClr>
                  </a:gs>
                </a:gsLst>
                <a:lin ang="2700000" scaled="1"/>
              </a:gradFill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    </a:t>
            </a:r>
            <a:r>
              <a:rPr lang="ko-KR" altLang="en-US" sz="2000" dirty="0">
                <a:gradFill>
                  <a:gsLst>
                    <a:gs pos="96330">
                      <a:schemeClr val="accent5">
                        <a:lumMod val="75000"/>
                      </a:schemeClr>
                    </a:gs>
                    <a:gs pos="87615">
                      <a:schemeClr val="accent5">
                        <a:lumMod val="75000"/>
                      </a:schemeClr>
                    </a:gs>
                  </a:gsLst>
                  <a:lin ang="2700000" scaled="1"/>
                </a:gradFill>
              </a:rPr>
              <a:t>분석이 가능</a:t>
            </a:r>
            <a:endParaRPr lang="ko-KR" alt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6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960</Words>
  <Application>Microsoft Office PowerPoint</Application>
  <PresentationFormat>와이드스크린</PresentationFormat>
  <Paragraphs>183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LG Smart UI Bold</vt:lpstr>
      <vt:lpstr>나눔고딕</vt:lpstr>
      <vt:lpstr>나눔고딕 ExtraBold</vt:lpstr>
      <vt:lpstr>나눔바른고딕</vt:lpstr>
      <vt:lpstr>맑은 고딕</vt:lpstr>
      <vt:lpstr>Arial</vt:lpstr>
      <vt:lpstr>Franklin Gothic Medium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kwater</dc:creator>
  <cp:lastModifiedBy>kwater</cp:lastModifiedBy>
  <cp:revision>26</cp:revision>
  <dcterms:created xsi:type="dcterms:W3CDTF">2022-03-13T23:48:32Z</dcterms:created>
  <dcterms:modified xsi:type="dcterms:W3CDTF">2022-03-28T23:29:31Z</dcterms:modified>
</cp:coreProperties>
</file>